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485" r:id="rId2"/>
    <p:sldId id="454" r:id="rId3"/>
    <p:sldId id="257" r:id="rId4"/>
    <p:sldId id="258" r:id="rId5"/>
    <p:sldId id="282" r:id="rId6"/>
    <p:sldId id="263" r:id="rId7"/>
    <p:sldId id="475" r:id="rId8"/>
    <p:sldId id="283" r:id="rId9"/>
    <p:sldId id="285" r:id="rId10"/>
    <p:sldId id="434" r:id="rId11"/>
    <p:sldId id="286" r:id="rId12"/>
    <p:sldId id="290" r:id="rId13"/>
    <p:sldId id="291" r:id="rId14"/>
    <p:sldId id="292" r:id="rId15"/>
    <p:sldId id="293" r:id="rId16"/>
    <p:sldId id="260" r:id="rId17"/>
    <p:sldId id="474" r:id="rId18"/>
    <p:sldId id="288" r:id="rId19"/>
    <p:sldId id="264" r:id="rId20"/>
    <p:sldId id="289" r:id="rId21"/>
    <p:sldId id="300" r:id="rId22"/>
    <p:sldId id="296" r:id="rId23"/>
    <p:sldId id="297" r:id="rId24"/>
    <p:sldId id="298" r:id="rId25"/>
    <p:sldId id="299" r:id="rId26"/>
    <p:sldId id="302" r:id="rId27"/>
    <p:sldId id="303" r:id="rId28"/>
    <p:sldId id="304" r:id="rId29"/>
    <p:sldId id="306" r:id="rId30"/>
    <p:sldId id="309" r:id="rId31"/>
    <p:sldId id="305" r:id="rId32"/>
    <p:sldId id="308" r:id="rId33"/>
    <p:sldId id="327" r:id="rId34"/>
    <p:sldId id="314" r:id="rId35"/>
    <p:sldId id="313" r:id="rId36"/>
    <p:sldId id="321" r:id="rId37"/>
    <p:sldId id="315" r:id="rId38"/>
    <p:sldId id="316" r:id="rId39"/>
    <p:sldId id="328" r:id="rId40"/>
    <p:sldId id="319" r:id="rId41"/>
    <p:sldId id="320" r:id="rId42"/>
    <p:sldId id="323" r:id="rId43"/>
    <p:sldId id="324" r:id="rId44"/>
    <p:sldId id="325" r:id="rId45"/>
    <p:sldId id="326" r:id="rId46"/>
    <p:sldId id="317" r:id="rId47"/>
    <p:sldId id="330" r:id="rId48"/>
    <p:sldId id="333" r:id="rId49"/>
    <p:sldId id="334" r:id="rId50"/>
    <p:sldId id="335" r:id="rId51"/>
    <p:sldId id="336" r:id="rId52"/>
    <p:sldId id="339" r:id="rId53"/>
    <p:sldId id="477" r:id="rId54"/>
    <p:sldId id="479" r:id="rId55"/>
    <p:sldId id="480" r:id="rId56"/>
    <p:sldId id="478" r:id="rId57"/>
    <p:sldId id="340" r:id="rId58"/>
    <p:sldId id="344" r:id="rId59"/>
    <p:sldId id="345" r:id="rId60"/>
    <p:sldId id="493" r:id="rId61"/>
    <p:sldId id="346" r:id="rId62"/>
    <p:sldId id="342" r:id="rId63"/>
    <p:sldId id="343" r:id="rId64"/>
    <p:sldId id="341" r:id="rId65"/>
    <p:sldId id="347" r:id="rId66"/>
    <p:sldId id="348" r:id="rId67"/>
    <p:sldId id="349" r:id="rId68"/>
    <p:sldId id="350" r:id="rId69"/>
    <p:sldId id="351" r:id="rId70"/>
    <p:sldId id="352" r:id="rId71"/>
    <p:sldId id="483" r:id="rId72"/>
    <p:sldId id="353" r:id="rId73"/>
    <p:sldId id="354" r:id="rId74"/>
    <p:sldId id="355" r:id="rId75"/>
    <p:sldId id="356" r:id="rId76"/>
    <p:sldId id="357" r:id="rId77"/>
    <p:sldId id="358" r:id="rId78"/>
    <p:sldId id="359" r:id="rId79"/>
    <p:sldId id="484" r:id="rId80"/>
    <p:sldId id="361" r:id="rId81"/>
    <p:sldId id="367" r:id="rId82"/>
    <p:sldId id="360" r:id="rId83"/>
    <p:sldId id="363" r:id="rId84"/>
    <p:sldId id="364" r:id="rId85"/>
    <p:sldId id="365" r:id="rId86"/>
    <p:sldId id="366" r:id="rId87"/>
    <p:sldId id="368" r:id="rId88"/>
    <p:sldId id="373" r:id="rId89"/>
    <p:sldId id="374" r:id="rId90"/>
    <p:sldId id="492" r:id="rId91"/>
    <p:sldId id="369" r:id="rId92"/>
    <p:sldId id="259" r:id="rId93"/>
    <p:sldId id="371" r:id="rId94"/>
    <p:sldId id="455" r:id="rId95"/>
    <p:sldId id="273" r:id="rId96"/>
    <p:sldId id="482" r:id="rId97"/>
    <p:sldId id="457" r:id="rId98"/>
    <p:sldId id="456" r:id="rId99"/>
    <p:sldId id="458" r:id="rId100"/>
    <p:sldId id="486" r:id="rId101"/>
    <p:sldId id="488" r:id="rId102"/>
    <p:sldId id="490" r:id="rId103"/>
    <p:sldId id="372" r:id="rId104"/>
    <p:sldId id="453" r:id="rId105"/>
    <p:sldId id="491" r:id="rId106"/>
    <p:sldId id="460" r:id="rId107"/>
    <p:sldId id="461" r:id="rId108"/>
    <p:sldId id="462" r:id="rId109"/>
    <p:sldId id="463" r:id="rId110"/>
    <p:sldId id="464" r:id="rId111"/>
    <p:sldId id="466" r:id="rId112"/>
    <p:sldId id="467" r:id="rId113"/>
    <p:sldId id="469" r:id="rId114"/>
    <p:sldId id="468" r:id="rId115"/>
    <p:sldId id="470" r:id="rId116"/>
    <p:sldId id="471" r:id="rId117"/>
    <p:sldId id="472" r:id="rId118"/>
    <p:sldId id="473"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AA1"/>
    <a:srgbClr val="BEBDBB"/>
    <a:srgbClr val="CCCBC9"/>
    <a:srgbClr val="A1A09E"/>
    <a:srgbClr val="E1DFDB"/>
    <a:srgbClr val="EFEDE8"/>
    <a:srgbClr val="1679C9"/>
    <a:srgbClr val="1379C9"/>
    <a:srgbClr val="42308C"/>
    <a:srgbClr val="4130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3"/>
    <p:restoredTop sz="94674"/>
  </p:normalViewPr>
  <p:slideViewPr>
    <p:cSldViewPr snapToGrid="0" snapToObjects="1">
      <p:cViewPr varScale="1">
        <p:scale>
          <a:sx n="165" d="100"/>
          <a:sy n="165" d="100"/>
        </p:scale>
        <p:origin x="440" y="192"/>
      </p:cViewPr>
      <p:guideLst/>
    </p:cSldViewPr>
  </p:slideViewPr>
  <p:notesTextViewPr>
    <p:cViewPr>
      <p:scale>
        <a:sx n="1" d="1"/>
        <a:sy n="1" d="1"/>
      </p:scale>
      <p:origin x="0" y="0"/>
    </p:cViewPr>
  </p:notesTextViewPr>
  <p:sorterViewPr>
    <p:cViewPr>
      <p:scale>
        <a:sx n="168" d="100"/>
        <a:sy n="16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58D14-94BB-CA4B-A442-8C7E8087DCFA}" type="datetimeFigureOut">
              <a:rPr lang="en-US" smtClean="0"/>
              <a:t>7/26/19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13163-29B2-5A43-A6CC-2D3EBEF3E0F4}" type="slidenum">
              <a:rPr lang="en-US" smtClean="0"/>
              <a:t>‹#›</a:t>
            </a:fld>
            <a:endParaRPr lang="en-US"/>
          </a:p>
        </p:txBody>
      </p:sp>
    </p:spTree>
    <p:extLst>
      <p:ext uri="{BB962C8B-B14F-4D97-AF65-F5344CB8AC3E}">
        <p14:creationId xmlns:p14="http://schemas.microsoft.com/office/powerpoint/2010/main" val="364872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a:t>
            </a:fld>
            <a:endParaRPr lang="en-US"/>
          </a:p>
        </p:txBody>
      </p:sp>
    </p:spTree>
    <p:extLst>
      <p:ext uri="{BB962C8B-B14F-4D97-AF65-F5344CB8AC3E}">
        <p14:creationId xmlns:p14="http://schemas.microsoft.com/office/powerpoint/2010/main" val="4077289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a:t>
            </a:fld>
            <a:endParaRPr lang="en-US"/>
          </a:p>
        </p:txBody>
      </p:sp>
    </p:spTree>
    <p:extLst>
      <p:ext uri="{BB962C8B-B14F-4D97-AF65-F5344CB8AC3E}">
        <p14:creationId xmlns:p14="http://schemas.microsoft.com/office/powerpoint/2010/main" val="38301010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110</a:t>
            </a:fld>
            <a:endParaRPr lang="en-US"/>
          </a:p>
        </p:txBody>
      </p:sp>
    </p:spTree>
    <p:extLst>
      <p:ext uri="{BB962C8B-B14F-4D97-AF65-F5344CB8AC3E}">
        <p14:creationId xmlns:p14="http://schemas.microsoft.com/office/powerpoint/2010/main" val="16935992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111</a:t>
            </a:fld>
            <a:endParaRPr lang="en-US"/>
          </a:p>
        </p:txBody>
      </p:sp>
    </p:spTree>
    <p:extLst>
      <p:ext uri="{BB962C8B-B14F-4D97-AF65-F5344CB8AC3E}">
        <p14:creationId xmlns:p14="http://schemas.microsoft.com/office/powerpoint/2010/main" val="11182954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112</a:t>
            </a:fld>
            <a:endParaRPr lang="en-US"/>
          </a:p>
        </p:txBody>
      </p:sp>
    </p:spTree>
    <p:extLst>
      <p:ext uri="{BB962C8B-B14F-4D97-AF65-F5344CB8AC3E}">
        <p14:creationId xmlns:p14="http://schemas.microsoft.com/office/powerpoint/2010/main" val="15989938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113</a:t>
            </a:fld>
            <a:endParaRPr lang="en-US"/>
          </a:p>
        </p:txBody>
      </p:sp>
    </p:spTree>
    <p:extLst>
      <p:ext uri="{BB962C8B-B14F-4D97-AF65-F5344CB8AC3E}">
        <p14:creationId xmlns:p14="http://schemas.microsoft.com/office/powerpoint/2010/main" val="14818187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114</a:t>
            </a:fld>
            <a:endParaRPr lang="en-US"/>
          </a:p>
        </p:txBody>
      </p:sp>
    </p:spTree>
    <p:extLst>
      <p:ext uri="{BB962C8B-B14F-4D97-AF65-F5344CB8AC3E}">
        <p14:creationId xmlns:p14="http://schemas.microsoft.com/office/powerpoint/2010/main" val="29584410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115</a:t>
            </a:fld>
            <a:endParaRPr lang="en-US"/>
          </a:p>
        </p:txBody>
      </p:sp>
    </p:spTree>
    <p:extLst>
      <p:ext uri="{BB962C8B-B14F-4D97-AF65-F5344CB8AC3E}">
        <p14:creationId xmlns:p14="http://schemas.microsoft.com/office/powerpoint/2010/main" val="38838225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116</a:t>
            </a:fld>
            <a:endParaRPr lang="en-US"/>
          </a:p>
        </p:txBody>
      </p:sp>
    </p:spTree>
    <p:extLst>
      <p:ext uri="{BB962C8B-B14F-4D97-AF65-F5344CB8AC3E}">
        <p14:creationId xmlns:p14="http://schemas.microsoft.com/office/powerpoint/2010/main" val="30719540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117</a:t>
            </a:fld>
            <a:endParaRPr lang="en-US"/>
          </a:p>
        </p:txBody>
      </p:sp>
    </p:spTree>
    <p:extLst>
      <p:ext uri="{BB962C8B-B14F-4D97-AF65-F5344CB8AC3E}">
        <p14:creationId xmlns:p14="http://schemas.microsoft.com/office/powerpoint/2010/main" val="8012143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118</a:t>
            </a:fld>
            <a:endParaRPr lang="en-US"/>
          </a:p>
        </p:txBody>
      </p:sp>
    </p:spTree>
    <p:extLst>
      <p:ext uri="{BB962C8B-B14F-4D97-AF65-F5344CB8AC3E}">
        <p14:creationId xmlns:p14="http://schemas.microsoft.com/office/powerpoint/2010/main" val="1653393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11</a:t>
            </a:fld>
            <a:endParaRPr lang="en-US"/>
          </a:p>
        </p:txBody>
      </p:sp>
    </p:spTree>
    <p:extLst>
      <p:ext uri="{BB962C8B-B14F-4D97-AF65-F5344CB8AC3E}">
        <p14:creationId xmlns:p14="http://schemas.microsoft.com/office/powerpoint/2010/main" val="2423745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12</a:t>
            </a:fld>
            <a:endParaRPr lang="en-US"/>
          </a:p>
        </p:txBody>
      </p:sp>
    </p:spTree>
    <p:extLst>
      <p:ext uri="{BB962C8B-B14F-4D97-AF65-F5344CB8AC3E}">
        <p14:creationId xmlns:p14="http://schemas.microsoft.com/office/powerpoint/2010/main" val="1609269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13</a:t>
            </a:fld>
            <a:endParaRPr lang="en-US"/>
          </a:p>
        </p:txBody>
      </p:sp>
    </p:spTree>
    <p:extLst>
      <p:ext uri="{BB962C8B-B14F-4D97-AF65-F5344CB8AC3E}">
        <p14:creationId xmlns:p14="http://schemas.microsoft.com/office/powerpoint/2010/main" val="3943785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14</a:t>
            </a:fld>
            <a:endParaRPr lang="en-US"/>
          </a:p>
        </p:txBody>
      </p:sp>
    </p:spTree>
    <p:extLst>
      <p:ext uri="{BB962C8B-B14F-4D97-AF65-F5344CB8AC3E}">
        <p14:creationId xmlns:p14="http://schemas.microsoft.com/office/powerpoint/2010/main" val="124920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15</a:t>
            </a:fld>
            <a:endParaRPr lang="en-US"/>
          </a:p>
        </p:txBody>
      </p:sp>
    </p:spTree>
    <p:extLst>
      <p:ext uri="{BB962C8B-B14F-4D97-AF65-F5344CB8AC3E}">
        <p14:creationId xmlns:p14="http://schemas.microsoft.com/office/powerpoint/2010/main" val="1648175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16</a:t>
            </a:fld>
            <a:endParaRPr lang="en-US"/>
          </a:p>
        </p:txBody>
      </p:sp>
    </p:spTree>
    <p:extLst>
      <p:ext uri="{BB962C8B-B14F-4D97-AF65-F5344CB8AC3E}">
        <p14:creationId xmlns:p14="http://schemas.microsoft.com/office/powerpoint/2010/main" val="3796477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17</a:t>
            </a:fld>
            <a:endParaRPr lang="en-US"/>
          </a:p>
        </p:txBody>
      </p:sp>
    </p:spTree>
    <p:extLst>
      <p:ext uri="{BB962C8B-B14F-4D97-AF65-F5344CB8AC3E}">
        <p14:creationId xmlns:p14="http://schemas.microsoft.com/office/powerpoint/2010/main" val="2986561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18</a:t>
            </a:fld>
            <a:endParaRPr lang="en-US"/>
          </a:p>
        </p:txBody>
      </p:sp>
    </p:spTree>
    <p:extLst>
      <p:ext uri="{BB962C8B-B14F-4D97-AF65-F5344CB8AC3E}">
        <p14:creationId xmlns:p14="http://schemas.microsoft.com/office/powerpoint/2010/main" val="1535301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19</a:t>
            </a:fld>
            <a:endParaRPr lang="en-US"/>
          </a:p>
        </p:txBody>
      </p:sp>
    </p:spTree>
    <p:extLst>
      <p:ext uri="{BB962C8B-B14F-4D97-AF65-F5344CB8AC3E}">
        <p14:creationId xmlns:p14="http://schemas.microsoft.com/office/powerpoint/2010/main" val="91860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a:t>
            </a:fld>
            <a:endParaRPr lang="en-US"/>
          </a:p>
        </p:txBody>
      </p:sp>
    </p:spTree>
    <p:extLst>
      <p:ext uri="{BB962C8B-B14F-4D97-AF65-F5344CB8AC3E}">
        <p14:creationId xmlns:p14="http://schemas.microsoft.com/office/powerpoint/2010/main" val="957103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20</a:t>
            </a:fld>
            <a:endParaRPr lang="en-US"/>
          </a:p>
        </p:txBody>
      </p:sp>
    </p:spTree>
    <p:extLst>
      <p:ext uri="{BB962C8B-B14F-4D97-AF65-F5344CB8AC3E}">
        <p14:creationId xmlns:p14="http://schemas.microsoft.com/office/powerpoint/2010/main" val="1084158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21</a:t>
            </a:fld>
            <a:endParaRPr lang="en-US"/>
          </a:p>
        </p:txBody>
      </p:sp>
    </p:spTree>
    <p:extLst>
      <p:ext uri="{BB962C8B-B14F-4D97-AF65-F5344CB8AC3E}">
        <p14:creationId xmlns:p14="http://schemas.microsoft.com/office/powerpoint/2010/main" val="2101173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22</a:t>
            </a:fld>
            <a:endParaRPr lang="en-US"/>
          </a:p>
        </p:txBody>
      </p:sp>
    </p:spTree>
    <p:extLst>
      <p:ext uri="{BB962C8B-B14F-4D97-AF65-F5344CB8AC3E}">
        <p14:creationId xmlns:p14="http://schemas.microsoft.com/office/powerpoint/2010/main" val="2972889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23</a:t>
            </a:fld>
            <a:endParaRPr lang="en-US"/>
          </a:p>
        </p:txBody>
      </p:sp>
    </p:spTree>
    <p:extLst>
      <p:ext uri="{BB962C8B-B14F-4D97-AF65-F5344CB8AC3E}">
        <p14:creationId xmlns:p14="http://schemas.microsoft.com/office/powerpoint/2010/main" val="2553276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24</a:t>
            </a:fld>
            <a:endParaRPr lang="en-US"/>
          </a:p>
        </p:txBody>
      </p:sp>
    </p:spTree>
    <p:extLst>
      <p:ext uri="{BB962C8B-B14F-4D97-AF65-F5344CB8AC3E}">
        <p14:creationId xmlns:p14="http://schemas.microsoft.com/office/powerpoint/2010/main" val="866877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25</a:t>
            </a:fld>
            <a:endParaRPr lang="en-US"/>
          </a:p>
        </p:txBody>
      </p:sp>
    </p:spTree>
    <p:extLst>
      <p:ext uri="{BB962C8B-B14F-4D97-AF65-F5344CB8AC3E}">
        <p14:creationId xmlns:p14="http://schemas.microsoft.com/office/powerpoint/2010/main" val="2756844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26</a:t>
            </a:fld>
            <a:endParaRPr lang="en-US"/>
          </a:p>
        </p:txBody>
      </p:sp>
    </p:spTree>
    <p:extLst>
      <p:ext uri="{BB962C8B-B14F-4D97-AF65-F5344CB8AC3E}">
        <p14:creationId xmlns:p14="http://schemas.microsoft.com/office/powerpoint/2010/main" val="3518451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27</a:t>
            </a:fld>
            <a:endParaRPr lang="en-US"/>
          </a:p>
        </p:txBody>
      </p:sp>
    </p:spTree>
    <p:extLst>
      <p:ext uri="{BB962C8B-B14F-4D97-AF65-F5344CB8AC3E}">
        <p14:creationId xmlns:p14="http://schemas.microsoft.com/office/powerpoint/2010/main" val="3616199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28</a:t>
            </a:fld>
            <a:endParaRPr lang="en-US"/>
          </a:p>
        </p:txBody>
      </p:sp>
    </p:spTree>
    <p:extLst>
      <p:ext uri="{BB962C8B-B14F-4D97-AF65-F5344CB8AC3E}">
        <p14:creationId xmlns:p14="http://schemas.microsoft.com/office/powerpoint/2010/main" val="429230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29</a:t>
            </a:fld>
            <a:endParaRPr lang="en-US"/>
          </a:p>
        </p:txBody>
      </p:sp>
    </p:spTree>
    <p:extLst>
      <p:ext uri="{BB962C8B-B14F-4D97-AF65-F5344CB8AC3E}">
        <p14:creationId xmlns:p14="http://schemas.microsoft.com/office/powerpoint/2010/main" val="85123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a:t>
            </a:fld>
            <a:endParaRPr lang="en-US"/>
          </a:p>
        </p:txBody>
      </p:sp>
    </p:spTree>
    <p:extLst>
      <p:ext uri="{BB962C8B-B14F-4D97-AF65-F5344CB8AC3E}">
        <p14:creationId xmlns:p14="http://schemas.microsoft.com/office/powerpoint/2010/main" val="976568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30</a:t>
            </a:fld>
            <a:endParaRPr lang="en-US"/>
          </a:p>
        </p:txBody>
      </p:sp>
    </p:spTree>
    <p:extLst>
      <p:ext uri="{BB962C8B-B14F-4D97-AF65-F5344CB8AC3E}">
        <p14:creationId xmlns:p14="http://schemas.microsoft.com/office/powerpoint/2010/main" val="1669427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31</a:t>
            </a:fld>
            <a:endParaRPr lang="en-US"/>
          </a:p>
        </p:txBody>
      </p:sp>
    </p:spTree>
    <p:extLst>
      <p:ext uri="{BB962C8B-B14F-4D97-AF65-F5344CB8AC3E}">
        <p14:creationId xmlns:p14="http://schemas.microsoft.com/office/powerpoint/2010/main" val="1706626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32</a:t>
            </a:fld>
            <a:endParaRPr lang="en-US"/>
          </a:p>
        </p:txBody>
      </p:sp>
    </p:spTree>
    <p:extLst>
      <p:ext uri="{BB962C8B-B14F-4D97-AF65-F5344CB8AC3E}">
        <p14:creationId xmlns:p14="http://schemas.microsoft.com/office/powerpoint/2010/main" val="4139072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33</a:t>
            </a:fld>
            <a:endParaRPr lang="en-US"/>
          </a:p>
        </p:txBody>
      </p:sp>
    </p:spTree>
    <p:extLst>
      <p:ext uri="{BB962C8B-B14F-4D97-AF65-F5344CB8AC3E}">
        <p14:creationId xmlns:p14="http://schemas.microsoft.com/office/powerpoint/2010/main" val="4238524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34</a:t>
            </a:fld>
            <a:endParaRPr lang="en-US"/>
          </a:p>
        </p:txBody>
      </p:sp>
    </p:spTree>
    <p:extLst>
      <p:ext uri="{BB962C8B-B14F-4D97-AF65-F5344CB8AC3E}">
        <p14:creationId xmlns:p14="http://schemas.microsoft.com/office/powerpoint/2010/main" val="4236718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35</a:t>
            </a:fld>
            <a:endParaRPr lang="en-US"/>
          </a:p>
        </p:txBody>
      </p:sp>
    </p:spTree>
    <p:extLst>
      <p:ext uri="{BB962C8B-B14F-4D97-AF65-F5344CB8AC3E}">
        <p14:creationId xmlns:p14="http://schemas.microsoft.com/office/powerpoint/2010/main" val="3179337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36</a:t>
            </a:fld>
            <a:endParaRPr lang="en-US"/>
          </a:p>
        </p:txBody>
      </p:sp>
    </p:spTree>
    <p:extLst>
      <p:ext uri="{BB962C8B-B14F-4D97-AF65-F5344CB8AC3E}">
        <p14:creationId xmlns:p14="http://schemas.microsoft.com/office/powerpoint/2010/main" val="630208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37</a:t>
            </a:fld>
            <a:endParaRPr lang="en-US"/>
          </a:p>
        </p:txBody>
      </p:sp>
    </p:spTree>
    <p:extLst>
      <p:ext uri="{BB962C8B-B14F-4D97-AF65-F5344CB8AC3E}">
        <p14:creationId xmlns:p14="http://schemas.microsoft.com/office/powerpoint/2010/main" val="4255836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38</a:t>
            </a:fld>
            <a:endParaRPr lang="en-US"/>
          </a:p>
        </p:txBody>
      </p:sp>
    </p:spTree>
    <p:extLst>
      <p:ext uri="{BB962C8B-B14F-4D97-AF65-F5344CB8AC3E}">
        <p14:creationId xmlns:p14="http://schemas.microsoft.com/office/powerpoint/2010/main" val="3815493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39</a:t>
            </a:fld>
            <a:endParaRPr lang="en-US"/>
          </a:p>
        </p:txBody>
      </p:sp>
    </p:spTree>
    <p:extLst>
      <p:ext uri="{BB962C8B-B14F-4D97-AF65-F5344CB8AC3E}">
        <p14:creationId xmlns:p14="http://schemas.microsoft.com/office/powerpoint/2010/main" val="3404095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a:t>
            </a:fld>
            <a:endParaRPr lang="en-US"/>
          </a:p>
        </p:txBody>
      </p:sp>
    </p:spTree>
    <p:extLst>
      <p:ext uri="{BB962C8B-B14F-4D97-AF65-F5344CB8AC3E}">
        <p14:creationId xmlns:p14="http://schemas.microsoft.com/office/powerpoint/2010/main" val="1772007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40</a:t>
            </a:fld>
            <a:endParaRPr lang="en-US"/>
          </a:p>
        </p:txBody>
      </p:sp>
    </p:spTree>
    <p:extLst>
      <p:ext uri="{BB962C8B-B14F-4D97-AF65-F5344CB8AC3E}">
        <p14:creationId xmlns:p14="http://schemas.microsoft.com/office/powerpoint/2010/main" val="4285858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41</a:t>
            </a:fld>
            <a:endParaRPr lang="en-US"/>
          </a:p>
        </p:txBody>
      </p:sp>
    </p:spTree>
    <p:extLst>
      <p:ext uri="{BB962C8B-B14F-4D97-AF65-F5344CB8AC3E}">
        <p14:creationId xmlns:p14="http://schemas.microsoft.com/office/powerpoint/2010/main" val="1154185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42</a:t>
            </a:fld>
            <a:endParaRPr lang="en-US"/>
          </a:p>
        </p:txBody>
      </p:sp>
    </p:spTree>
    <p:extLst>
      <p:ext uri="{BB962C8B-B14F-4D97-AF65-F5344CB8AC3E}">
        <p14:creationId xmlns:p14="http://schemas.microsoft.com/office/powerpoint/2010/main" val="3212825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43</a:t>
            </a:fld>
            <a:endParaRPr lang="en-US"/>
          </a:p>
        </p:txBody>
      </p:sp>
    </p:spTree>
    <p:extLst>
      <p:ext uri="{BB962C8B-B14F-4D97-AF65-F5344CB8AC3E}">
        <p14:creationId xmlns:p14="http://schemas.microsoft.com/office/powerpoint/2010/main" val="566976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44</a:t>
            </a:fld>
            <a:endParaRPr lang="en-US"/>
          </a:p>
        </p:txBody>
      </p:sp>
    </p:spTree>
    <p:extLst>
      <p:ext uri="{BB962C8B-B14F-4D97-AF65-F5344CB8AC3E}">
        <p14:creationId xmlns:p14="http://schemas.microsoft.com/office/powerpoint/2010/main" val="536752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45</a:t>
            </a:fld>
            <a:endParaRPr lang="en-US"/>
          </a:p>
        </p:txBody>
      </p:sp>
    </p:spTree>
    <p:extLst>
      <p:ext uri="{BB962C8B-B14F-4D97-AF65-F5344CB8AC3E}">
        <p14:creationId xmlns:p14="http://schemas.microsoft.com/office/powerpoint/2010/main" val="1278795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46</a:t>
            </a:fld>
            <a:endParaRPr lang="en-US"/>
          </a:p>
        </p:txBody>
      </p:sp>
    </p:spTree>
    <p:extLst>
      <p:ext uri="{BB962C8B-B14F-4D97-AF65-F5344CB8AC3E}">
        <p14:creationId xmlns:p14="http://schemas.microsoft.com/office/powerpoint/2010/main" val="955559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47</a:t>
            </a:fld>
            <a:endParaRPr lang="en-US"/>
          </a:p>
        </p:txBody>
      </p:sp>
    </p:spTree>
    <p:extLst>
      <p:ext uri="{BB962C8B-B14F-4D97-AF65-F5344CB8AC3E}">
        <p14:creationId xmlns:p14="http://schemas.microsoft.com/office/powerpoint/2010/main" val="2784901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48</a:t>
            </a:fld>
            <a:endParaRPr lang="en-US"/>
          </a:p>
        </p:txBody>
      </p:sp>
    </p:spTree>
    <p:extLst>
      <p:ext uri="{BB962C8B-B14F-4D97-AF65-F5344CB8AC3E}">
        <p14:creationId xmlns:p14="http://schemas.microsoft.com/office/powerpoint/2010/main" val="36581765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49</a:t>
            </a:fld>
            <a:endParaRPr lang="en-US"/>
          </a:p>
        </p:txBody>
      </p:sp>
    </p:spTree>
    <p:extLst>
      <p:ext uri="{BB962C8B-B14F-4D97-AF65-F5344CB8AC3E}">
        <p14:creationId xmlns:p14="http://schemas.microsoft.com/office/powerpoint/2010/main" val="269235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a:t>
            </a:fld>
            <a:endParaRPr lang="en-US"/>
          </a:p>
        </p:txBody>
      </p:sp>
    </p:spTree>
    <p:extLst>
      <p:ext uri="{BB962C8B-B14F-4D97-AF65-F5344CB8AC3E}">
        <p14:creationId xmlns:p14="http://schemas.microsoft.com/office/powerpoint/2010/main" val="2206742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50</a:t>
            </a:fld>
            <a:endParaRPr lang="en-US"/>
          </a:p>
        </p:txBody>
      </p:sp>
    </p:spTree>
    <p:extLst>
      <p:ext uri="{BB962C8B-B14F-4D97-AF65-F5344CB8AC3E}">
        <p14:creationId xmlns:p14="http://schemas.microsoft.com/office/powerpoint/2010/main" val="2458874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51</a:t>
            </a:fld>
            <a:endParaRPr lang="en-US"/>
          </a:p>
        </p:txBody>
      </p:sp>
    </p:spTree>
    <p:extLst>
      <p:ext uri="{BB962C8B-B14F-4D97-AF65-F5344CB8AC3E}">
        <p14:creationId xmlns:p14="http://schemas.microsoft.com/office/powerpoint/2010/main" val="820983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52</a:t>
            </a:fld>
            <a:endParaRPr lang="en-US"/>
          </a:p>
        </p:txBody>
      </p:sp>
    </p:spTree>
    <p:extLst>
      <p:ext uri="{BB962C8B-B14F-4D97-AF65-F5344CB8AC3E}">
        <p14:creationId xmlns:p14="http://schemas.microsoft.com/office/powerpoint/2010/main" val="31300616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53</a:t>
            </a:fld>
            <a:endParaRPr lang="en-US"/>
          </a:p>
        </p:txBody>
      </p:sp>
    </p:spTree>
    <p:extLst>
      <p:ext uri="{BB962C8B-B14F-4D97-AF65-F5344CB8AC3E}">
        <p14:creationId xmlns:p14="http://schemas.microsoft.com/office/powerpoint/2010/main" val="42348901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54</a:t>
            </a:fld>
            <a:endParaRPr lang="en-US"/>
          </a:p>
        </p:txBody>
      </p:sp>
    </p:spTree>
    <p:extLst>
      <p:ext uri="{BB962C8B-B14F-4D97-AF65-F5344CB8AC3E}">
        <p14:creationId xmlns:p14="http://schemas.microsoft.com/office/powerpoint/2010/main" val="3054820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55</a:t>
            </a:fld>
            <a:endParaRPr lang="en-US"/>
          </a:p>
        </p:txBody>
      </p:sp>
    </p:spTree>
    <p:extLst>
      <p:ext uri="{BB962C8B-B14F-4D97-AF65-F5344CB8AC3E}">
        <p14:creationId xmlns:p14="http://schemas.microsoft.com/office/powerpoint/2010/main" val="1199052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56</a:t>
            </a:fld>
            <a:endParaRPr lang="en-US"/>
          </a:p>
        </p:txBody>
      </p:sp>
    </p:spTree>
    <p:extLst>
      <p:ext uri="{BB962C8B-B14F-4D97-AF65-F5344CB8AC3E}">
        <p14:creationId xmlns:p14="http://schemas.microsoft.com/office/powerpoint/2010/main" val="38608701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57</a:t>
            </a:fld>
            <a:endParaRPr lang="en-US"/>
          </a:p>
        </p:txBody>
      </p:sp>
    </p:spTree>
    <p:extLst>
      <p:ext uri="{BB962C8B-B14F-4D97-AF65-F5344CB8AC3E}">
        <p14:creationId xmlns:p14="http://schemas.microsoft.com/office/powerpoint/2010/main" val="3846827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58</a:t>
            </a:fld>
            <a:endParaRPr lang="en-US"/>
          </a:p>
        </p:txBody>
      </p:sp>
    </p:spTree>
    <p:extLst>
      <p:ext uri="{BB962C8B-B14F-4D97-AF65-F5344CB8AC3E}">
        <p14:creationId xmlns:p14="http://schemas.microsoft.com/office/powerpoint/2010/main" val="1471775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59</a:t>
            </a:fld>
            <a:endParaRPr lang="en-US"/>
          </a:p>
        </p:txBody>
      </p:sp>
    </p:spTree>
    <p:extLst>
      <p:ext uri="{BB962C8B-B14F-4D97-AF65-F5344CB8AC3E}">
        <p14:creationId xmlns:p14="http://schemas.microsoft.com/office/powerpoint/2010/main" val="42741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6</a:t>
            </a:fld>
            <a:endParaRPr lang="en-US"/>
          </a:p>
        </p:txBody>
      </p:sp>
    </p:spTree>
    <p:extLst>
      <p:ext uri="{BB962C8B-B14F-4D97-AF65-F5344CB8AC3E}">
        <p14:creationId xmlns:p14="http://schemas.microsoft.com/office/powerpoint/2010/main" val="3740783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60</a:t>
            </a:fld>
            <a:endParaRPr lang="en-US"/>
          </a:p>
        </p:txBody>
      </p:sp>
    </p:spTree>
    <p:extLst>
      <p:ext uri="{BB962C8B-B14F-4D97-AF65-F5344CB8AC3E}">
        <p14:creationId xmlns:p14="http://schemas.microsoft.com/office/powerpoint/2010/main" val="40104779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61</a:t>
            </a:fld>
            <a:endParaRPr lang="en-US"/>
          </a:p>
        </p:txBody>
      </p:sp>
    </p:spTree>
    <p:extLst>
      <p:ext uri="{BB962C8B-B14F-4D97-AF65-F5344CB8AC3E}">
        <p14:creationId xmlns:p14="http://schemas.microsoft.com/office/powerpoint/2010/main" val="332345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62</a:t>
            </a:fld>
            <a:endParaRPr lang="en-US"/>
          </a:p>
        </p:txBody>
      </p:sp>
    </p:spTree>
    <p:extLst>
      <p:ext uri="{BB962C8B-B14F-4D97-AF65-F5344CB8AC3E}">
        <p14:creationId xmlns:p14="http://schemas.microsoft.com/office/powerpoint/2010/main" val="22532915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63</a:t>
            </a:fld>
            <a:endParaRPr lang="en-US"/>
          </a:p>
        </p:txBody>
      </p:sp>
    </p:spTree>
    <p:extLst>
      <p:ext uri="{BB962C8B-B14F-4D97-AF65-F5344CB8AC3E}">
        <p14:creationId xmlns:p14="http://schemas.microsoft.com/office/powerpoint/2010/main" val="26124835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64</a:t>
            </a:fld>
            <a:endParaRPr lang="en-US"/>
          </a:p>
        </p:txBody>
      </p:sp>
    </p:spTree>
    <p:extLst>
      <p:ext uri="{BB962C8B-B14F-4D97-AF65-F5344CB8AC3E}">
        <p14:creationId xmlns:p14="http://schemas.microsoft.com/office/powerpoint/2010/main" val="3183780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70</a:t>
            </a:fld>
            <a:endParaRPr lang="en-US"/>
          </a:p>
        </p:txBody>
      </p:sp>
    </p:spTree>
    <p:extLst>
      <p:ext uri="{BB962C8B-B14F-4D97-AF65-F5344CB8AC3E}">
        <p14:creationId xmlns:p14="http://schemas.microsoft.com/office/powerpoint/2010/main" val="17624824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71</a:t>
            </a:fld>
            <a:endParaRPr lang="en-US"/>
          </a:p>
        </p:txBody>
      </p:sp>
    </p:spTree>
    <p:extLst>
      <p:ext uri="{BB962C8B-B14F-4D97-AF65-F5344CB8AC3E}">
        <p14:creationId xmlns:p14="http://schemas.microsoft.com/office/powerpoint/2010/main" val="22070608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72</a:t>
            </a:fld>
            <a:endParaRPr lang="en-US"/>
          </a:p>
        </p:txBody>
      </p:sp>
    </p:spTree>
    <p:extLst>
      <p:ext uri="{BB962C8B-B14F-4D97-AF65-F5344CB8AC3E}">
        <p14:creationId xmlns:p14="http://schemas.microsoft.com/office/powerpoint/2010/main" val="341692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73</a:t>
            </a:fld>
            <a:endParaRPr lang="en-US"/>
          </a:p>
        </p:txBody>
      </p:sp>
    </p:spTree>
    <p:extLst>
      <p:ext uri="{BB962C8B-B14F-4D97-AF65-F5344CB8AC3E}">
        <p14:creationId xmlns:p14="http://schemas.microsoft.com/office/powerpoint/2010/main" val="33360682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74</a:t>
            </a:fld>
            <a:endParaRPr lang="en-US"/>
          </a:p>
        </p:txBody>
      </p:sp>
    </p:spTree>
    <p:extLst>
      <p:ext uri="{BB962C8B-B14F-4D97-AF65-F5344CB8AC3E}">
        <p14:creationId xmlns:p14="http://schemas.microsoft.com/office/powerpoint/2010/main" val="2181185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a:t>
            </a:fld>
            <a:endParaRPr lang="en-US"/>
          </a:p>
        </p:txBody>
      </p:sp>
    </p:spTree>
    <p:extLst>
      <p:ext uri="{BB962C8B-B14F-4D97-AF65-F5344CB8AC3E}">
        <p14:creationId xmlns:p14="http://schemas.microsoft.com/office/powerpoint/2010/main" val="2920967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75</a:t>
            </a:fld>
            <a:endParaRPr lang="en-US"/>
          </a:p>
        </p:txBody>
      </p:sp>
    </p:spTree>
    <p:extLst>
      <p:ext uri="{BB962C8B-B14F-4D97-AF65-F5344CB8AC3E}">
        <p14:creationId xmlns:p14="http://schemas.microsoft.com/office/powerpoint/2010/main" val="3986904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76</a:t>
            </a:fld>
            <a:endParaRPr lang="en-US"/>
          </a:p>
        </p:txBody>
      </p:sp>
    </p:spTree>
    <p:extLst>
      <p:ext uri="{BB962C8B-B14F-4D97-AF65-F5344CB8AC3E}">
        <p14:creationId xmlns:p14="http://schemas.microsoft.com/office/powerpoint/2010/main" val="1097174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78</a:t>
            </a:fld>
            <a:endParaRPr lang="en-US"/>
          </a:p>
        </p:txBody>
      </p:sp>
    </p:spTree>
    <p:extLst>
      <p:ext uri="{BB962C8B-B14F-4D97-AF65-F5344CB8AC3E}">
        <p14:creationId xmlns:p14="http://schemas.microsoft.com/office/powerpoint/2010/main" val="12727297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79</a:t>
            </a:fld>
            <a:endParaRPr lang="en-US"/>
          </a:p>
        </p:txBody>
      </p:sp>
    </p:spTree>
    <p:extLst>
      <p:ext uri="{BB962C8B-B14F-4D97-AF65-F5344CB8AC3E}">
        <p14:creationId xmlns:p14="http://schemas.microsoft.com/office/powerpoint/2010/main" val="41164994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80</a:t>
            </a:fld>
            <a:endParaRPr lang="en-US"/>
          </a:p>
        </p:txBody>
      </p:sp>
    </p:spTree>
    <p:extLst>
      <p:ext uri="{BB962C8B-B14F-4D97-AF65-F5344CB8AC3E}">
        <p14:creationId xmlns:p14="http://schemas.microsoft.com/office/powerpoint/2010/main" val="13904889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81</a:t>
            </a:fld>
            <a:endParaRPr lang="en-US"/>
          </a:p>
        </p:txBody>
      </p:sp>
    </p:spTree>
    <p:extLst>
      <p:ext uri="{BB962C8B-B14F-4D97-AF65-F5344CB8AC3E}">
        <p14:creationId xmlns:p14="http://schemas.microsoft.com/office/powerpoint/2010/main" val="36902995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82</a:t>
            </a:fld>
            <a:endParaRPr lang="en-US"/>
          </a:p>
        </p:txBody>
      </p:sp>
    </p:spTree>
    <p:extLst>
      <p:ext uri="{BB962C8B-B14F-4D97-AF65-F5344CB8AC3E}">
        <p14:creationId xmlns:p14="http://schemas.microsoft.com/office/powerpoint/2010/main" val="39786933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87</a:t>
            </a:fld>
            <a:endParaRPr lang="en-US"/>
          </a:p>
        </p:txBody>
      </p:sp>
    </p:spTree>
    <p:extLst>
      <p:ext uri="{BB962C8B-B14F-4D97-AF65-F5344CB8AC3E}">
        <p14:creationId xmlns:p14="http://schemas.microsoft.com/office/powerpoint/2010/main" val="9093389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88</a:t>
            </a:fld>
            <a:endParaRPr lang="en-US"/>
          </a:p>
        </p:txBody>
      </p:sp>
    </p:spTree>
    <p:extLst>
      <p:ext uri="{BB962C8B-B14F-4D97-AF65-F5344CB8AC3E}">
        <p14:creationId xmlns:p14="http://schemas.microsoft.com/office/powerpoint/2010/main" val="30672669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89</a:t>
            </a:fld>
            <a:endParaRPr lang="en-US"/>
          </a:p>
        </p:txBody>
      </p:sp>
    </p:spTree>
    <p:extLst>
      <p:ext uri="{BB962C8B-B14F-4D97-AF65-F5344CB8AC3E}">
        <p14:creationId xmlns:p14="http://schemas.microsoft.com/office/powerpoint/2010/main" val="418723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8</a:t>
            </a:fld>
            <a:endParaRPr lang="en-US"/>
          </a:p>
        </p:txBody>
      </p:sp>
    </p:spTree>
    <p:extLst>
      <p:ext uri="{BB962C8B-B14F-4D97-AF65-F5344CB8AC3E}">
        <p14:creationId xmlns:p14="http://schemas.microsoft.com/office/powerpoint/2010/main" val="3417901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90</a:t>
            </a:fld>
            <a:endParaRPr lang="en-US"/>
          </a:p>
        </p:txBody>
      </p:sp>
    </p:spTree>
    <p:extLst>
      <p:ext uri="{BB962C8B-B14F-4D97-AF65-F5344CB8AC3E}">
        <p14:creationId xmlns:p14="http://schemas.microsoft.com/office/powerpoint/2010/main" val="37482868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91</a:t>
            </a:fld>
            <a:endParaRPr lang="en-US"/>
          </a:p>
        </p:txBody>
      </p:sp>
    </p:spTree>
    <p:extLst>
      <p:ext uri="{BB962C8B-B14F-4D97-AF65-F5344CB8AC3E}">
        <p14:creationId xmlns:p14="http://schemas.microsoft.com/office/powerpoint/2010/main" val="32475744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92</a:t>
            </a:fld>
            <a:endParaRPr lang="en-US"/>
          </a:p>
        </p:txBody>
      </p:sp>
    </p:spTree>
    <p:extLst>
      <p:ext uri="{BB962C8B-B14F-4D97-AF65-F5344CB8AC3E}">
        <p14:creationId xmlns:p14="http://schemas.microsoft.com/office/powerpoint/2010/main" val="26439930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93</a:t>
            </a:fld>
            <a:endParaRPr lang="en-US"/>
          </a:p>
        </p:txBody>
      </p:sp>
    </p:spTree>
    <p:extLst>
      <p:ext uri="{BB962C8B-B14F-4D97-AF65-F5344CB8AC3E}">
        <p14:creationId xmlns:p14="http://schemas.microsoft.com/office/powerpoint/2010/main" val="32338635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94</a:t>
            </a:fld>
            <a:endParaRPr lang="en-US"/>
          </a:p>
        </p:txBody>
      </p:sp>
    </p:spTree>
    <p:extLst>
      <p:ext uri="{BB962C8B-B14F-4D97-AF65-F5344CB8AC3E}">
        <p14:creationId xmlns:p14="http://schemas.microsoft.com/office/powerpoint/2010/main" val="14419077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95</a:t>
            </a:fld>
            <a:endParaRPr lang="en-US"/>
          </a:p>
        </p:txBody>
      </p:sp>
    </p:spTree>
    <p:extLst>
      <p:ext uri="{BB962C8B-B14F-4D97-AF65-F5344CB8AC3E}">
        <p14:creationId xmlns:p14="http://schemas.microsoft.com/office/powerpoint/2010/main" val="17402509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96</a:t>
            </a:fld>
            <a:endParaRPr lang="en-US"/>
          </a:p>
        </p:txBody>
      </p:sp>
    </p:spTree>
    <p:extLst>
      <p:ext uri="{BB962C8B-B14F-4D97-AF65-F5344CB8AC3E}">
        <p14:creationId xmlns:p14="http://schemas.microsoft.com/office/powerpoint/2010/main" val="1032078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97</a:t>
            </a:fld>
            <a:endParaRPr lang="en-US"/>
          </a:p>
        </p:txBody>
      </p:sp>
    </p:spTree>
    <p:extLst>
      <p:ext uri="{BB962C8B-B14F-4D97-AF65-F5344CB8AC3E}">
        <p14:creationId xmlns:p14="http://schemas.microsoft.com/office/powerpoint/2010/main" val="12148946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98</a:t>
            </a:fld>
            <a:endParaRPr lang="en-US"/>
          </a:p>
        </p:txBody>
      </p:sp>
    </p:spTree>
    <p:extLst>
      <p:ext uri="{BB962C8B-B14F-4D97-AF65-F5344CB8AC3E}">
        <p14:creationId xmlns:p14="http://schemas.microsoft.com/office/powerpoint/2010/main" val="27031049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99</a:t>
            </a:fld>
            <a:endParaRPr lang="en-US"/>
          </a:p>
        </p:txBody>
      </p:sp>
    </p:spTree>
    <p:extLst>
      <p:ext uri="{BB962C8B-B14F-4D97-AF65-F5344CB8AC3E}">
        <p14:creationId xmlns:p14="http://schemas.microsoft.com/office/powerpoint/2010/main" val="3202169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9</a:t>
            </a:fld>
            <a:endParaRPr lang="en-US"/>
          </a:p>
        </p:txBody>
      </p:sp>
    </p:spTree>
    <p:extLst>
      <p:ext uri="{BB962C8B-B14F-4D97-AF65-F5344CB8AC3E}">
        <p14:creationId xmlns:p14="http://schemas.microsoft.com/office/powerpoint/2010/main" val="2832347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100</a:t>
            </a:fld>
            <a:endParaRPr lang="en-US"/>
          </a:p>
        </p:txBody>
      </p:sp>
    </p:spTree>
    <p:extLst>
      <p:ext uri="{BB962C8B-B14F-4D97-AF65-F5344CB8AC3E}">
        <p14:creationId xmlns:p14="http://schemas.microsoft.com/office/powerpoint/2010/main" val="2996821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101</a:t>
            </a:fld>
            <a:endParaRPr lang="en-US"/>
          </a:p>
        </p:txBody>
      </p:sp>
    </p:spTree>
    <p:extLst>
      <p:ext uri="{BB962C8B-B14F-4D97-AF65-F5344CB8AC3E}">
        <p14:creationId xmlns:p14="http://schemas.microsoft.com/office/powerpoint/2010/main" val="2531685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102</a:t>
            </a:fld>
            <a:endParaRPr lang="en-US"/>
          </a:p>
        </p:txBody>
      </p:sp>
    </p:spTree>
    <p:extLst>
      <p:ext uri="{BB962C8B-B14F-4D97-AF65-F5344CB8AC3E}">
        <p14:creationId xmlns:p14="http://schemas.microsoft.com/office/powerpoint/2010/main" val="39989419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103</a:t>
            </a:fld>
            <a:endParaRPr lang="en-US"/>
          </a:p>
        </p:txBody>
      </p:sp>
    </p:spTree>
    <p:extLst>
      <p:ext uri="{BB962C8B-B14F-4D97-AF65-F5344CB8AC3E}">
        <p14:creationId xmlns:p14="http://schemas.microsoft.com/office/powerpoint/2010/main" val="10712941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104</a:t>
            </a:fld>
            <a:endParaRPr lang="en-US"/>
          </a:p>
        </p:txBody>
      </p:sp>
    </p:spTree>
    <p:extLst>
      <p:ext uri="{BB962C8B-B14F-4D97-AF65-F5344CB8AC3E}">
        <p14:creationId xmlns:p14="http://schemas.microsoft.com/office/powerpoint/2010/main" val="3411016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105</a:t>
            </a:fld>
            <a:endParaRPr lang="en-US"/>
          </a:p>
        </p:txBody>
      </p:sp>
    </p:spTree>
    <p:extLst>
      <p:ext uri="{BB962C8B-B14F-4D97-AF65-F5344CB8AC3E}">
        <p14:creationId xmlns:p14="http://schemas.microsoft.com/office/powerpoint/2010/main" val="4146631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106</a:t>
            </a:fld>
            <a:endParaRPr lang="en-US"/>
          </a:p>
        </p:txBody>
      </p:sp>
    </p:spTree>
    <p:extLst>
      <p:ext uri="{BB962C8B-B14F-4D97-AF65-F5344CB8AC3E}">
        <p14:creationId xmlns:p14="http://schemas.microsoft.com/office/powerpoint/2010/main" val="35367347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107</a:t>
            </a:fld>
            <a:endParaRPr lang="en-US"/>
          </a:p>
        </p:txBody>
      </p:sp>
    </p:spTree>
    <p:extLst>
      <p:ext uri="{BB962C8B-B14F-4D97-AF65-F5344CB8AC3E}">
        <p14:creationId xmlns:p14="http://schemas.microsoft.com/office/powerpoint/2010/main" val="32103133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108</a:t>
            </a:fld>
            <a:endParaRPr lang="en-US"/>
          </a:p>
        </p:txBody>
      </p:sp>
    </p:spTree>
    <p:extLst>
      <p:ext uri="{BB962C8B-B14F-4D97-AF65-F5344CB8AC3E}">
        <p14:creationId xmlns:p14="http://schemas.microsoft.com/office/powerpoint/2010/main" val="7294809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C13163-29B2-5A43-A6CC-2D3EBEF3E0F4}" type="slidenum">
              <a:rPr lang="en-US" smtClean="0"/>
              <a:t>109</a:t>
            </a:fld>
            <a:endParaRPr lang="en-US"/>
          </a:p>
        </p:txBody>
      </p:sp>
    </p:spTree>
    <p:extLst>
      <p:ext uri="{BB962C8B-B14F-4D97-AF65-F5344CB8AC3E}">
        <p14:creationId xmlns:p14="http://schemas.microsoft.com/office/powerpoint/2010/main" val="1584345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27E0-5DC3-4041-998D-E8C7E30D88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0D135C-0B71-1640-B059-4224DA9077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EAAC5F-EC83-1B49-9EB2-B59D0820BBC0}"/>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5" name="Footer Placeholder 4">
            <a:extLst>
              <a:ext uri="{FF2B5EF4-FFF2-40B4-BE49-F238E27FC236}">
                <a16:creationId xmlns:a16="http://schemas.microsoft.com/office/drawing/2014/main" id="{D987FBFB-0623-E14B-A772-DB6FBB32FB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E1931-B401-5340-8A88-0F7D0CF9BB24}"/>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3460974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4D13-AD94-E84F-8182-70E9C1286B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27F654-F461-FB4E-ADE1-C76752BBBB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E352F-6168-274E-9E55-EBD4681982EC}"/>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5" name="Footer Placeholder 4">
            <a:extLst>
              <a:ext uri="{FF2B5EF4-FFF2-40B4-BE49-F238E27FC236}">
                <a16:creationId xmlns:a16="http://schemas.microsoft.com/office/drawing/2014/main" id="{D00B5D67-86BE-6A4C-8783-E8EFD4D8E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4EB38-F7FB-A34C-94FF-DA93A1E0E30B}"/>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364618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49C030-6989-304D-B9F4-D40E903268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2DC2F0-C9E2-C544-B925-C19C9A048E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F7012-CF91-654A-AB28-AF8774D6C16D}"/>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5" name="Footer Placeholder 4">
            <a:extLst>
              <a:ext uri="{FF2B5EF4-FFF2-40B4-BE49-F238E27FC236}">
                <a16:creationId xmlns:a16="http://schemas.microsoft.com/office/drawing/2014/main" id="{0982829E-040F-7F40-A7DA-C32E162D2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0D295-1806-D141-9B9F-DCCDBE7F4835}"/>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2221659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479315" y="350578"/>
            <a:ext cx="11225251" cy="776139"/>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sz="quarter" idx="13" hasCustomPrompt="1"/>
          </p:nvPr>
        </p:nvSpPr>
        <p:spPr>
          <a:xfrm>
            <a:off x="479315" y="1447465"/>
            <a:ext cx="11225251" cy="4578878"/>
          </a:xfrm>
        </p:spPr>
        <p:txBody>
          <a:bodyPr vert="horz" lIns="0" tIns="0" rIns="0" bIns="0" rtlCol="0">
            <a:noAutofit/>
          </a:bodyPr>
          <a:lstStyle>
            <a:lvl1pPr>
              <a:defRPr lang="en-US" sz="1400" dirty="0" smtClean="0"/>
            </a:lvl1pPr>
            <a:lvl2pPr marL="137144">
              <a:defRPr lang="en-US" sz="1400" dirty="0" smtClean="0"/>
            </a:lvl2pPr>
            <a:lvl3pPr marL="274288">
              <a:defRPr lang="en-US" sz="1400" dirty="0" smtClean="0"/>
            </a:lvl3pPr>
            <a:lvl4pPr>
              <a:defRPr lang="en-US" sz="1400" dirty="0" smtClean="0"/>
            </a:lvl4pPr>
            <a:lvl5pPr>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 name="Footer Placeholder 1"/>
          <p:cNvSpPr>
            <a:spLocks noGrp="1"/>
          </p:cNvSpPr>
          <p:nvPr>
            <p:ph type="ftr" sz="quarter" idx="14"/>
          </p:nvPr>
        </p:nvSpPr>
        <p:spPr/>
        <p:txBody>
          <a:bodyPr/>
          <a:lstStyle/>
          <a:p>
            <a:r>
              <a:rPr lang="en-US"/>
              <a:t>Copyright © 2017 Accenture. All rights reserved.</a:t>
            </a:r>
            <a:endParaRPr lang="en-GB"/>
          </a:p>
        </p:txBody>
      </p:sp>
      <p:sp>
        <p:nvSpPr>
          <p:cNvPr id="3" name="Slide Number Placeholder 2"/>
          <p:cNvSpPr>
            <a:spLocks noGrp="1"/>
          </p:cNvSpPr>
          <p:nvPr>
            <p:ph type="sldNum" sz="quarter" idx="15"/>
          </p:nvPr>
        </p:nvSpPr>
        <p:spPr/>
        <p:txBody>
          <a:bodyPr/>
          <a:lstStyle/>
          <a:p>
            <a:fld id="{EB77C2AC-6D4B-491F-9ADF-AE56E4288C8F}" type="slidenum">
              <a:rPr lang="en-GB" smtClean="0"/>
              <a:pPr/>
              <a:t>‹#›</a:t>
            </a:fld>
            <a:endParaRPr lang="en-GB"/>
          </a:p>
        </p:txBody>
      </p:sp>
    </p:spTree>
    <p:extLst>
      <p:ext uri="{BB962C8B-B14F-4D97-AF65-F5344CB8AC3E}">
        <p14:creationId xmlns:p14="http://schemas.microsoft.com/office/powerpoint/2010/main" val="177676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08D7-F50D-884F-B32C-2D00240A2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3BC72C-EB63-964A-91D2-6BDF8F3FFC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53350-2C90-9341-835E-B1848F359478}"/>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5" name="Footer Placeholder 4">
            <a:extLst>
              <a:ext uri="{FF2B5EF4-FFF2-40B4-BE49-F238E27FC236}">
                <a16:creationId xmlns:a16="http://schemas.microsoft.com/office/drawing/2014/main" id="{881EAAF2-33AB-714F-B002-4AD6E8373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36F74-F05E-C64D-A3A9-A237BF883E7A}"/>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1712093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FE20-D1D0-1E44-B688-A3B2A50A64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16D9D7-1F56-9344-9A04-C1AA1E717D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E2751E-FAF0-7C44-8515-4FD46AD5B038}"/>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5" name="Footer Placeholder 4">
            <a:extLst>
              <a:ext uri="{FF2B5EF4-FFF2-40B4-BE49-F238E27FC236}">
                <a16:creationId xmlns:a16="http://schemas.microsoft.com/office/drawing/2014/main" id="{0F636821-DB0C-6842-A6CC-505453A5E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F1B67-61E9-9A45-80B3-791616E35EDA}"/>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1178688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733C3-E971-4C46-91C7-59477F6668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9D110B-0DF1-0946-98ED-6AE6B7A847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CA49C7-252A-B94B-AFE1-43B42FA27D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CDDB64-85E5-234C-AA9E-9936BA6394B5}"/>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6" name="Footer Placeholder 5">
            <a:extLst>
              <a:ext uri="{FF2B5EF4-FFF2-40B4-BE49-F238E27FC236}">
                <a16:creationId xmlns:a16="http://schemas.microsoft.com/office/drawing/2014/main" id="{CBFEB2E0-2D25-B54F-A7DE-51E54286EA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F912A-AC74-7E4E-AAF4-EF45A5A553E2}"/>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29969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A2EC-2041-9D4F-B3E6-802749B0BC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629DAD-8B9C-D242-9DA3-F9147DD3B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8433A0-A06A-DC49-A743-4B2EA32B4E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21DF58-FE86-9743-B035-885345A74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0A10F-7226-D44D-BF18-42AC5325B4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A82972-7294-6944-9284-2707A15396B4}"/>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8" name="Footer Placeholder 7">
            <a:extLst>
              <a:ext uri="{FF2B5EF4-FFF2-40B4-BE49-F238E27FC236}">
                <a16:creationId xmlns:a16="http://schemas.microsoft.com/office/drawing/2014/main" id="{76F4C32C-C964-B44B-B265-E31D9B346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2F13FB-B507-E742-BC5C-76B7402AA7D0}"/>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4165486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7056-A673-284B-882B-61E45145C9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36C85-FA26-454B-A9D4-2E97C09077EE}"/>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4" name="Footer Placeholder 3">
            <a:extLst>
              <a:ext uri="{FF2B5EF4-FFF2-40B4-BE49-F238E27FC236}">
                <a16:creationId xmlns:a16="http://schemas.microsoft.com/office/drawing/2014/main" id="{EACA0156-97C6-AE43-BC2C-2F7DABD8C1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AF45C9-EA03-5B49-A0BF-A6DC8A2D6E88}"/>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1922029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D4369B-6712-B246-988A-2A59FAB1C138}"/>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3" name="Footer Placeholder 2">
            <a:extLst>
              <a:ext uri="{FF2B5EF4-FFF2-40B4-BE49-F238E27FC236}">
                <a16:creationId xmlns:a16="http://schemas.microsoft.com/office/drawing/2014/main" id="{7811ACA3-05FF-114A-84A2-6D8899E5EC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D6043C-D3CA-4C4A-9F95-6923A26A9460}"/>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624942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8E26-4FEE-A440-9E9F-DDEAB535CE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BE53AE-72BF-7F47-B1A3-BBCFCC2D13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E39A4C-29B7-5E4D-8ED5-83002EA301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AA6192-EAA1-2B42-A4F8-D1E732DEEE33}"/>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6" name="Footer Placeholder 5">
            <a:extLst>
              <a:ext uri="{FF2B5EF4-FFF2-40B4-BE49-F238E27FC236}">
                <a16:creationId xmlns:a16="http://schemas.microsoft.com/office/drawing/2014/main" id="{227C4DB1-A4D7-5E47-A921-772CC1AA2E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E8963-8F26-204C-9510-DDAE3D1E9D79}"/>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3951695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33372-7411-CA4E-AE75-92C79C7BCA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3D3482-4427-1D4B-84E0-62F2A26E5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E03D26-0FA9-EA4A-AD6D-59FFC2306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B406A-3932-C34E-88B1-5B9575962A48}"/>
              </a:ext>
            </a:extLst>
          </p:cNvPr>
          <p:cNvSpPr>
            <a:spLocks noGrp="1"/>
          </p:cNvSpPr>
          <p:nvPr>
            <p:ph type="dt" sz="half" idx="10"/>
          </p:nvPr>
        </p:nvSpPr>
        <p:spPr/>
        <p:txBody>
          <a:bodyPr/>
          <a:lstStyle/>
          <a:p>
            <a:fld id="{ECFC1DF2-0021-5742-BC74-2AC5BEC4CDE1}" type="datetimeFigureOut">
              <a:rPr lang="en-US" smtClean="0"/>
              <a:t>7/26/19</a:t>
            </a:fld>
            <a:endParaRPr lang="en-US"/>
          </a:p>
        </p:txBody>
      </p:sp>
      <p:sp>
        <p:nvSpPr>
          <p:cNvPr id="6" name="Footer Placeholder 5">
            <a:extLst>
              <a:ext uri="{FF2B5EF4-FFF2-40B4-BE49-F238E27FC236}">
                <a16:creationId xmlns:a16="http://schemas.microsoft.com/office/drawing/2014/main" id="{1126E6E0-B312-7F45-92F6-FC86BA9F2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8B729-4549-C142-BB92-2DA310CCAF2F}"/>
              </a:ext>
            </a:extLst>
          </p:cNvPr>
          <p:cNvSpPr>
            <a:spLocks noGrp="1"/>
          </p:cNvSpPr>
          <p:nvPr>
            <p:ph type="sldNum" sz="quarter" idx="12"/>
          </p:nvPr>
        </p:nvSpPr>
        <p:spPr/>
        <p:txBody>
          <a:bodyPr/>
          <a:lstStyle/>
          <a:p>
            <a:fld id="{B807C25A-33C1-0147-9108-1219FD21EEBD}" type="slidenum">
              <a:rPr lang="en-US" smtClean="0"/>
              <a:t>‹#›</a:t>
            </a:fld>
            <a:endParaRPr lang="en-US"/>
          </a:p>
        </p:txBody>
      </p:sp>
    </p:spTree>
    <p:extLst>
      <p:ext uri="{BB962C8B-B14F-4D97-AF65-F5344CB8AC3E}">
        <p14:creationId xmlns:p14="http://schemas.microsoft.com/office/powerpoint/2010/main" val="1016510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9918-D309-6E4C-823B-7494CFD60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A3C2AD-E6EA-F043-91BF-9B08710259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58852-6D5F-A645-9716-B1CA50ED2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C1DF2-0021-5742-BC74-2AC5BEC4CDE1}" type="datetimeFigureOut">
              <a:rPr lang="en-US" smtClean="0"/>
              <a:t>7/26/19</a:t>
            </a:fld>
            <a:endParaRPr lang="en-US"/>
          </a:p>
        </p:txBody>
      </p:sp>
      <p:sp>
        <p:nvSpPr>
          <p:cNvPr id="5" name="Footer Placeholder 4">
            <a:extLst>
              <a:ext uri="{FF2B5EF4-FFF2-40B4-BE49-F238E27FC236}">
                <a16:creationId xmlns:a16="http://schemas.microsoft.com/office/drawing/2014/main" id="{F70879EB-2A71-6B49-A560-AD012F1474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CD421F-0CF9-1A46-8FE2-55FC1B463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7C25A-33C1-0147-9108-1219FD21EEBD}" type="slidenum">
              <a:rPr lang="en-US" smtClean="0"/>
              <a:t>‹#›</a:t>
            </a:fld>
            <a:endParaRPr lang="en-US"/>
          </a:p>
        </p:txBody>
      </p:sp>
    </p:spTree>
    <p:extLst>
      <p:ext uri="{BB962C8B-B14F-4D97-AF65-F5344CB8AC3E}">
        <p14:creationId xmlns:p14="http://schemas.microsoft.com/office/powerpoint/2010/main" val="1512630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hyperlink" Target="http://www.pngall.com/coins-png" TargetMode="External"/><Relationship Id="rId4" Type="http://schemas.openxmlformats.org/officeDocument/2006/relationships/image" Target="../media/image38.png"/></Relationships>
</file>

<file path=ppt/slides/_rels/slide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svg"/><Relationship Id="rId9" Type="http://schemas.openxmlformats.org/officeDocument/2006/relationships/image" Target="../media/image61.sv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www.tecnoaccesible.net/en/content/foundations"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commons.wikimedia.org/wiki/File:Cifr%C3%A3o_symbol.svg" TargetMode="External"/><Relationship Id="rId5" Type="http://schemas.openxmlformats.org/officeDocument/2006/relationships/image" Target="../media/image1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www.aneddoticamagazine.com/it/schiavi-di-banche-e-finanza/" TargetMode="Externa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s://www.aneddoticamagazine.com/it/schiavi-di-banche-e-finanza/" TargetMode="External"/><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hyperlink" Target="http://commons.wikimedia.org/wiki/File:Cifr%C3%A3o_symbol.sv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aneddoticamagazine.com/it/schiavi-di-banche-e-finanza/" TargetMode="External"/><Relationship Id="rId5" Type="http://schemas.openxmlformats.org/officeDocument/2006/relationships/image" Target="../media/image14.png"/><Relationship Id="rId4" Type="http://schemas.openxmlformats.org/officeDocument/2006/relationships/image" Target="../media/image16.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hyperlink" Target="https://www.aneddoticamagazine.com/it/schiavi-di-banche-e-finanza/" TargetMode="Externa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8" Type="http://schemas.openxmlformats.org/officeDocument/2006/relationships/hyperlink" Target="https://www.aneddoticamagazine.com/it/schiavi-di-banche-e-finanza/" TargetMode="External"/><Relationship Id="rId3" Type="http://schemas.openxmlformats.org/officeDocument/2006/relationships/image" Target="../media/image16.jpg"/><Relationship Id="rId7"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joi.ito.com/weblog/2002/11/01/so-itll-be-micr.html" TargetMode="External"/><Relationship Id="rId5" Type="http://schemas.openxmlformats.org/officeDocument/2006/relationships/image" Target="../media/image17.gif"/><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hyperlink" Target="https://www.aneddoticamagazine.com/it/schiavi-di-banche-e-finanza/" TargetMode="External"/><Relationship Id="rId3" Type="http://schemas.openxmlformats.org/officeDocument/2006/relationships/image" Target="../media/image16.jpg"/><Relationship Id="rId7"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joi.ito.com/weblog/2002/11/01/so-itll-be-micr.html" TargetMode="External"/><Relationship Id="rId5" Type="http://schemas.openxmlformats.org/officeDocument/2006/relationships/image" Target="../media/image17.gif"/><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png"/></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jpg"/><Relationship Id="rId7"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www.aneddoticamagazine.com/it/schiavi-di-banche-e-finanza/" TargetMode="External"/><Relationship Id="rId5" Type="http://schemas.openxmlformats.org/officeDocument/2006/relationships/image" Target="../media/image1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jpg"/><Relationship Id="rId7"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s://www.aneddoticamagazine.com/it/schiavi-di-banche-e-finanza/" TargetMode="External"/><Relationship Id="rId5" Type="http://schemas.openxmlformats.org/officeDocument/2006/relationships/image" Target="../media/image14.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jpg"/><Relationship Id="rId7"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hyperlink" Target="https://www.aneddoticamagazine.com/it/schiavi-di-banche-e-finanza/" TargetMode="External"/><Relationship Id="rId5" Type="http://schemas.openxmlformats.org/officeDocument/2006/relationships/image" Target="../media/image14.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jpg"/><Relationship Id="rId7"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hyperlink" Target="https://www.aneddoticamagazine.com/it/schiavi-di-banche-e-finanza/" TargetMode="External"/><Relationship Id="rId5" Type="http://schemas.openxmlformats.org/officeDocument/2006/relationships/image" Target="../media/image14.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jpg"/><Relationship Id="rId7"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s://www.aneddoticamagazine.com/it/schiavi-di-banche-e-finanza/" TargetMode="External"/><Relationship Id="rId5" Type="http://schemas.openxmlformats.org/officeDocument/2006/relationships/image" Target="../media/image14.png"/><Relationship Id="rId10" Type="http://schemas.openxmlformats.org/officeDocument/2006/relationships/hyperlink" Target="https://en.wikipedia.org/wiki/File:White_X_in_red_background.svg" TargetMode="External"/><Relationship Id="rId4" Type="http://schemas.openxmlformats.org/officeDocument/2006/relationships/image" Target="../media/image1.png"/><Relationship Id="rId9"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hyperlink" Target="https://www.aneddoticamagazine.com/it/schiavi-di-banche-e-finanza/" TargetMode="Externa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hyperlink" Target="https://www.aneddoticamagazine.com/it/schiavi-di-banche-e-finanza/" TargetMode="Externa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pixabay.com/en/gauge-icon-iconic-measurement-1294818/" TargetMode="Externa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sv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sv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en.wikipedia.org/wiki/Google_Opinion_Reward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www.pngall.com/light-bulb-png" TargetMode="Externa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hyperlink" Target="http://ariesrules.blogspot.com/2012/03/true-cost-of-freedom.html" TargetMode="External"/><Relationship Id="rId4" Type="http://schemas.openxmlformats.org/officeDocument/2006/relationships/image" Target="../media/image35.jpg"/></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commons.wikimedia.org/wiki/File:Data_privacy.svg" TargetMode="Externa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www.pngall.com/coins-png"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hyperlink" Target="http://commons.wikimedia.org/wiki/File:Globe_icon_Noun_132351_cc_E19700.svg" TargetMode="Externa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hyperlink" Target="https://commons.wikimedia.org/wiki/File:Warning_sign_font_awesome-red.svg" TargetMode="External"/><Relationship Id="rId4" Type="http://schemas.openxmlformats.org/officeDocument/2006/relationships/image" Target="../media/image45.png"/></Relationships>
</file>

<file path=ppt/slides/_rels/slide9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1D1B03-2903-8043-AF18-D29CF9566D04}"/>
              </a:ext>
            </a:extLst>
          </p:cNvPr>
          <p:cNvPicPr>
            <a:picLocks noChangeAspect="1"/>
          </p:cNvPicPr>
          <p:nvPr/>
        </p:nvPicPr>
        <p:blipFill rotWithShape="1">
          <a:blip r:embed="rId3"/>
          <a:srcRect l="3333" r="3333"/>
          <a:stretch/>
        </p:blipFill>
        <p:spPr>
          <a:xfrm>
            <a:off x="-1" y="0"/>
            <a:ext cx="12192001" cy="6858000"/>
          </a:xfrm>
          <a:prstGeom prst="rect">
            <a:avLst/>
          </a:prstGeom>
        </p:spPr>
      </p:pic>
    </p:spTree>
    <p:extLst>
      <p:ext uri="{BB962C8B-B14F-4D97-AF65-F5344CB8AC3E}">
        <p14:creationId xmlns:p14="http://schemas.microsoft.com/office/powerpoint/2010/main" val="75337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97AA1"/>
        </a:solidFill>
        <a:effectLst/>
      </p:bgPr>
    </p:bg>
    <p:spTree>
      <p:nvGrpSpPr>
        <p:cNvPr id="1" name=""/>
        <p:cNvGrpSpPr/>
        <p:nvPr/>
      </p:nvGrpSpPr>
      <p:grpSpPr>
        <a:xfrm>
          <a:off x="0" y="0"/>
          <a:ext cx="0" cy="0"/>
          <a:chOff x="0" y="0"/>
          <a:chExt cx="0" cy="0"/>
        </a:xfrm>
      </p:grpSpPr>
      <p:pic>
        <p:nvPicPr>
          <p:cNvPr id="4" name="Picture 3" descr="family-remittances-june17-4blog_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85" y="0"/>
            <a:ext cx="10527631" cy="6858000"/>
          </a:xfrm>
          <a:prstGeom prst="rect">
            <a:avLst/>
          </a:prstGeom>
        </p:spPr>
      </p:pic>
    </p:spTree>
    <p:extLst>
      <p:ext uri="{BB962C8B-B14F-4D97-AF65-F5344CB8AC3E}">
        <p14:creationId xmlns:p14="http://schemas.microsoft.com/office/powerpoint/2010/main" val="1899139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BF13D-7303-8A49-9ED1-C28F4E4D4CD8}"/>
              </a:ext>
            </a:extLst>
          </p:cNvPr>
          <p:cNvPicPr>
            <a:picLocks noChangeAspect="1"/>
          </p:cNvPicPr>
          <p:nvPr/>
        </p:nvPicPr>
        <p:blipFill rotWithShape="1">
          <a:blip r:embed="rId3"/>
          <a:srcRect b="9565"/>
          <a:stretch/>
        </p:blipFill>
        <p:spPr>
          <a:xfrm>
            <a:off x="0" y="-1"/>
            <a:ext cx="12192000" cy="6858001"/>
          </a:xfrm>
          <a:prstGeom prst="rect">
            <a:avLst/>
          </a:prstGeom>
        </p:spPr>
      </p:pic>
    </p:spTree>
    <p:extLst>
      <p:ext uri="{BB962C8B-B14F-4D97-AF65-F5344CB8AC3E}">
        <p14:creationId xmlns:p14="http://schemas.microsoft.com/office/powerpoint/2010/main" val="3734772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845BB-B202-1E4A-B29B-191D0882AAE6}"/>
              </a:ext>
            </a:extLst>
          </p:cNvPr>
          <p:cNvPicPr>
            <a:picLocks noChangeAspect="1"/>
          </p:cNvPicPr>
          <p:nvPr/>
        </p:nvPicPr>
        <p:blipFill rotWithShape="1">
          <a:blip r:embed="rId3"/>
          <a:srcRect b="7899"/>
          <a:stretch/>
        </p:blipFill>
        <p:spPr>
          <a:xfrm>
            <a:off x="0" y="-1"/>
            <a:ext cx="12192000" cy="6858001"/>
          </a:xfrm>
          <a:prstGeom prst="rect">
            <a:avLst/>
          </a:prstGeom>
        </p:spPr>
      </p:pic>
    </p:spTree>
    <p:extLst>
      <p:ext uri="{BB962C8B-B14F-4D97-AF65-F5344CB8AC3E}">
        <p14:creationId xmlns:p14="http://schemas.microsoft.com/office/powerpoint/2010/main" val="1836875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57659A-82FF-BD4F-AE64-6E31177A2105}"/>
              </a:ext>
            </a:extLst>
          </p:cNvPr>
          <p:cNvPicPr>
            <a:picLocks noChangeAspect="1"/>
          </p:cNvPicPr>
          <p:nvPr/>
        </p:nvPicPr>
        <p:blipFill rotWithShape="1">
          <a:blip r:embed="rId3"/>
          <a:srcRect t="16479"/>
          <a:stretch/>
        </p:blipFill>
        <p:spPr>
          <a:xfrm>
            <a:off x="0" y="-1"/>
            <a:ext cx="12192000" cy="4043729"/>
          </a:xfrm>
          <a:prstGeom prst="rect">
            <a:avLst/>
          </a:prstGeom>
        </p:spPr>
      </p:pic>
      <p:pic>
        <p:nvPicPr>
          <p:cNvPr id="5" name="Picture 4">
            <a:extLst>
              <a:ext uri="{FF2B5EF4-FFF2-40B4-BE49-F238E27FC236}">
                <a16:creationId xmlns:a16="http://schemas.microsoft.com/office/drawing/2014/main" id="{BD3F8360-B086-A849-95DA-35951B998219}"/>
              </a:ext>
            </a:extLst>
          </p:cNvPr>
          <p:cNvPicPr>
            <a:picLocks noChangeAspect="1"/>
          </p:cNvPicPr>
          <p:nvPr/>
        </p:nvPicPr>
        <p:blipFill rotWithShape="1">
          <a:blip r:embed="rId4"/>
          <a:srcRect t="21761" b="40571"/>
          <a:stretch/>
        </p:blipFill>
        <p:spPr>
          <a:xfrm>
            <a:off x="0" y="3980330"/>
            <a:ext cx="12192000" cy="2877670"/>
          </a:xfrm>
          <a:prstGeom prst="rect">
            <a:avLst/>
          </a:prstGeom>
        </p:spPr>
      </p:pic>
      <p:pic>
        <p:nvPicPr>
          <p:cNvPr id="7" name="Picture 6">
            <a:extLst>
              <a:ext uri="{FF2B5EF4-FFF2-40B4-BE49-F238E27FC236}">
                <a16:creationId xmlns:a16="http://schemas.microsoft.com/office/drawing/2014/main" id="{6374FE61-73F6-E848-9608-C0AA393D3253}"/>
              </a:ext>
            </a:extLst>
          </p:cNvPr>
          <p:cNvPicPr>
            <a:picLocks noChangeAspect="1"/>
          </p:cNvPicPr>
          <p:nvPr/>
        </p:nvPicPr>
        <p:blipFill rotWithShape="1">
          <a:blip r:embed="rId3"/>
          <a:srcRect t="3260" r="17272" b="87310"/>
          <a:stretch/>
        </p:blipFill>
        <p:spPr>
          <a:xfrm>
            <a:off x="340659" y="1457413"/>
            <a:ext cx="10086231" cy="456553"/>
          </a:xfrm>
          <a:prstGeom prst="rect">
            <a:avLst/>
          </a:prstGeom>
        </p:spPr>
      </p:pic>
    </p:spTree>
    <p:extLst>
      <p:ext uri="{BB962C8B-B14F-4D97-AF65-F5344CB8AC3E}">
        <p14:creationId xmlns:p14="http://schemas.microsoft.com/office/powerpoint/2010/main" val="9747281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A79A-59C3-274F-8C6B-5DE394379C05}"/>
              </a:ext>
            </a:extLst>
          </p:cNvPr>
          <p:cNvSpPr>
            <a:spLocks noGrp="1"/>
          </p:cNvSpPr>
          <p:nvPr>
            <p:ph type="title"/>
          </p:nvPr>
        </p:nvSpPr>
        <p:spPr/>
        <p:txBody>
          <a:bodyPr/>
          <a:lstStyle/>
          <a:p>
            <a:r>
              <a:rPr lang="en-US" dirty="0"/>
              <a:t>Concerns</a:t>
            </a:r>
          </a:p>
        </p:txBody>
      </p:sp>
      <p:sp>
        <p:nvSpPr>
          <p:cNvPr id="3" name="Content Placeholder 2">
            <a:extLst>
              <a:ext uri="{FF2B5EF4-FFF2-40B4-BE49-F238E27FC236}">
                <a16:creationId xmlns:a16="http://schemas.microsoft.com/office/drawing/2014/main" id="{CEDDB112-3117-C44D-96E8-201351352658}"/>
              </a:ext>
            </a:extLst>
          </p:cNvPr>
          <p:cNvSpPr>
            <a:spLocks noGrp="1"/>
          </p:cNvSpPr>
          <p:nvPr>
            <p:ph idx="1"/>
          </p:nvPr>
        </p:nvSpPr>
        <p:spPr/>
        <p:txBody>
          <a:bodyPr/>
          <a:lstStyle/>
          <a:p>
            <a:r>
              <a:rPr lang="en-US" dirty="0"/>
              <a:t>National security</a:t>
            </a:r>
          </a:p>
          <a:p>
            <a:pPr lvl="1"/>
            <a:r>
              <a:rPr lang="en-US" dirty="0"/>
              <a:t>Less control</a:t>
            </a:r>
          </a:p>
          <a:p>
            <a:r>
              <a:rPr lang="en-US" dirty="0"/>
              <a:t>Investor protection</a:t>
            </a:r>
          </a:p>
          <a:p>
            <a:r>
              <a:rPr lang="en-US" dirty="0"/>
              <a:t>Liquidity</a:t>
            </a:r>
          </a:p>
        </p:txBody>
      </p:sp>
    </p:spTree>
    <p:extLst>
      <p:ext uri="{BB962C8B-B14F-4D97-AF65-F5344CB8AC3E}">
        <p14:creationId xmlns:p14="http://schemas.microsoft.com/office/powerpoint/2010/main" val="9687408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vert="horz" lIns="182838" tIns="182838" rIns="91440" bIns="45720" rtlCol="0" anchor="ctr">
            <a:normAutofit fontScale="90000"/>
          </a:bodyPr>
          <a:lstStyle/>
          <a:p>
            <a:r>
              <a:rPr lang="en-US" dirty="0"/>
              <a:t>What do banks do?</a:t>
            </a:r>
          </a:p>
        </p:txBody>
      </p:sp>
      <p:sp>
        <p:nvSpPr>
          <p:cNvPr id="3" name="Text Placeholder 2"/>
          <p:cNvSpPr>
            <a:spLocks noGrp="1"/>
          </p:cNvSpPr>
          <p:nvPr>
            <p:ph type="body" sz="quarter" idx="13"/>
          </p:nvPr>
        </p:nvSpPr>
        <p:spPr>
          <a:noFill/>
        </p:spPr>
        <p:txBody>
          <a:bodyPr vert="horz" lIns="182838" tIns="182838" rIns="0" bIns="0" rtlCol="0">
            <a:noAutofit/>
          </a:bodyPr>
          <a:lstStyle/>
          <a:p>
            <a:pPr marL="342831" indent="-342831">
              <a:buFont typeface="Arial" charset="0"/>
              <a:buChar char="•"/>
            </a:pPr>
            <a:r>
              <a:rPr lang="en-US" sz="2400" dirty="0"/>
              <a:t>Authenticate / Authorize</a:t>
            </a:r>
          </a:p>
          <a:p>
            <a:pPr marL="342831" indent="-342831">
              <a:buFont typeface="Arial" charset="0"/>
              <a:buChar char="•"/>
            </a:pPr>
            <a:r>
              <a:rPr lang="en-US" sz="2400" dirty="0"/>
              <a:t>Confirms value	</a:t>
            </a:r>
          </a:p>
          <a:p>
            <a:pPr marL="342831" indent="-342831">
              <a:buFont typeface="Arial" charset="0"/>
              <a:buChar char="•"/>
            </a:pPr>
            <a:r>
              <a:rPr lang="en-US" sz="2400" dirty="0"/>
              <a:t>Transfer value	</a:t>
            </a:r>
          </a:p>
          <a:p>
            <a:pPr marL="342831" indent="-342831">
              <a:buFont typeface="Arial" charset="0"/>
              <a:buChar char="•"/>
            </a:pPr>
            <a:r>
              <a:rPr lang="en-US" sz="2400" dirty="0"/>
              <a:t>Store value	</a:t>
            </a:r>
          </a:p>
          <a:p>
            <a:pPr marL="342831" indent="-342831">
              <a:buFont typeface="Arial" charset="0"/>
              <a:buChar char="•"/>
            </a:pPr>
            <a:r>
              <a:rPr lang="en-US" sz="2400" dirty="0"/>
              <a:t>Lend value	 </a:t>
            </a:r>
          </a:p>
          <a:p>
            <a:pPr marL="342831" indent="-342831">
              <a:buFont typeface="Arial" charset="0"/>
              <a:buChar char="•"/>
            </a:pPr>
            <a:r>
              <a:rPr lang="en-US" sz="2400" dirty="0"/>
              <a:t>Exchange value	</a:t>
            </a:r>
          </a:p>
          <a:p>
            <a:pPr marL="342831" indent="-342831">
              <a:buFont typeface="Arial" charset="0"/>
              <a:buChar char="•"/>
            </a:pPr>
            <a:r>
              <a:rPr lang="en-US" sz="2400" dirty="0"/>
              <a:t>fund &amp; invest	</a:t>
            </a:r>
          </a:p>
          <a:p>
            <a:pPr marL="342831" indent="-342831">
              <a:buFont typeface="Arial" charset="0"/>
              <a:buChar char="•"/>
            </a:pPr>
            <a:r>
              <a:rPr lang="en-US" sz="2400" dirty="0"/>
              <a:t>Insure value and Manage risk	</a:t>
            </a:r>
          </a:p>
          <a:p>
            <a:pPr marL="342831" indent="-342831">
              <a:buFont typeface="Arial" charset="0"/>
              <a:buChar char="•"/>
            </a:pPr>
            <a:r>
              <a:rPr lang="en-US" sz="2400" dirty="0"/>
              <a:t>Account for &amp; audit value</a:t>
            </a:r>
          </a:p>
        </p:txBody>
      </p:sp>
    </p:spTree>
    <p:extLst>
      <p:ext uri="{BB962C8B-B14F-4D97-AF65-F5344CB8AC3E}">
        <p14:creationId xmlns:p14="http://schemas.microsoft.com/office/powerpoint/2010/main" val="22253727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CA79DB-AAD4-9D4D-8344-3E5913DC1CFD}"/>
              </a:ext>
            </a:extLst>
          </p:cNvPr>
          <p:cNvSpPr>
            <a:spLocks noGrp="1"/>
          </p:cNvSpPr>
          <p:nvPr>
            <p:ph type="title"/>
          </p:nvPr>
        </p:nvSpPr>
        <p:spPr/>
        <p:txBody>
          <a:bodyPr/>
          <a:lstStyle/>
          <a:p>
            <a:r>
              <a:rPr lang="en-US" dirty="0"/>
              <a:t>Government &amp; Technology</a:t>
            </a:r>
          </a:p>
        </p:txBody>
      </p:sp>
      <p:sp>
        <p:nvSpPr>
          <p:cNvPr id="5" name="Content Placeholder 4">
            <a:extLst>
              <a:ext uri="{FF2B5EF4-FFF2-40B4-BE49-F238E27FC236}">
                <a16:creationId xmlns:a16="http://schemas.microsoft.com/office/drawing/2014/main" id="{43BE1185-5433-564E-B680-5E836007FB78}"/>
              </a:ext>
            </a:extLst>
          </p:cNvPr>
          <p:cNvSpPr>
            <a:spLocks noGrp="1"/>
          </p:cNvSpPr>
          <p:nvPr>
            <p:ph idx="1"/>
          </p:nvPr>
        </p:nvSpPr>
        <p:spPr/>
        <p:txBody>
          <a:bodyPr/>
          <a:lstStyle/>
          <a:p>
            <a:r>
              <a:rPr lang="en-US" dirty="0"/>
              <a:t>Politicians are not prepared</a:t>
            </a:r>
          </a:p>
          <a:p>
            <a:r>
              <a:rPr lang="en-US" dirty="0"/>
              <a:t>Technologists are not prepared</a:t>
            </a:r>
          </a:p>
          <a:p>
            <a:r>
              <a:rPr lang="en-US" dirty="0"/>
              <a:t>Opportunity for a partnership</a:t>
            </a:r>
          </a:p>
        </p:txBody>
      </p:sp>
    </p:spTree>
    <p:extLst>
      <p:ext uri="{BB962C8B-B14F-4D97-AF65-F5344CB8AC3E}">
        <p14:creationId xmlns:p14="http://schemas.microsoft.com/office/powerpoint/2010/main" val="4067742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4068553" y="2644170"/>
            <a:ext cx="4054893" cy="1569660"/>
          </a:xfrm>
          <a:prstGeom prst="rect">
            <a:avLst/>
          </a:prstGeom>
          <a:noFill/>
        </p:spPr>
        <p:txBody>
          <a:bodyPr wrap="none" rtlCol="0">
            <a:spAutoFit/>
          </a:bodyPr>
          <a:lstStyle/>
          <a:p>
            <a:r>
              <a:rPr lang="en-US" sz="9600" dirty="0"/>
              <a:t>Returns</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3178173" y="300504"/>
            <a:ext cx="3378200" cy="2489200"/>
          </a:xfrm>
          <a:prstGeom prst="rect">
            <a:avLst/>
          </a:prstGeom>
        </p:spPr>
      </p:pic>
      <p:pic>
        <p:nvPicPr>
          <p:cNvPr id="12" name="Picture 11" descr="Coins PNG Transparent Images | PNG All">
            <a:extLst>
              <a:ext uri="{FF2B5EF4-FFF2-40B4-BE49-F238E27FC236}">
                <a16:creationId xmlns:a16="http://schemas.microsoft.com/office/drawing/2014/main" id="{EB1564EE-F2F3-4248-8BD2-7065B022F375}"/>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6696" b="8869"/>
          <a:stretch/>
        </p:blipFill>
        <p:spPr>
          <a:xfrm>
            <a:off x="6096000" y="557937"/>
            <a:ext cx="3325836" cy="1828800"/>
          </a:xfrm>
          <a:prstGeom prst="rect">
            <a:avLst/>
          </a:prstGeom>
        </p:spPr>
      </p:pic>
    </p:spTree>
    <p:extLst>
      <p:ext uri="{BB962C8B-B14F-4D97-AF65-F5344CB8AC3E}">
        <p14:creationId xmlns:p14="http://schemas.microsoft.com/office/powerpoint/2010/main" val="13055048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BC261C-0CC2-564F-B08E-3106CAA5063E}"/>
              </a:ext>
            </a:extLst>
          </p:cNvPr>
          <p:cNvGrpSpPr/>
          <p:nvPr/>
        </p:nvGrpSpPr>
        <p:grpSpPr>
          <a:xfrm>
            <a:off x="2237644" y="1405738"/>
            <a:ext cx="1832933" cy="1828800"/>
            <a:chOff x="577678" y="4729849"/>
            <a:chExt cx="1832933" cy="1828800"/>
          </a:xfrm>
        </p:grpSpPr>
        <p:pic>
          <p:nvPicPr>
            <p:cNvPr id="3" name="Picture 2">
              <a:extLst>
                <a:ext uri="{FF2B5EF4-FFF2-40B4-BE49-F238E27FC236}">
                  <a16:creationId xmlns:a16="http://schemas.microsoft.com/office/drawing/2014/main" id="{8C67339F-1BEC-4C43-9127-A88F0C0301E5}"/>
                </a:ext>
              </a:extLst>
            </p:cNvPr>
            <p:cNvPicPr>
              <a:picLocks noChangeAspect="1"/>
            </p:cNvPicPr>
            <p:nvPr/>
          </p:nvPicPr>
          <p:blipFill>
            <a:blip r:embed="rId3"/>
            <a:stretch>
              <a:fillRect/>
            </a:stretch>
          </p:blipFill>
          <p:spPr>
            <a:xfrm>
              <a:off x="577678" y="4729849"/>
              <a:ext cx="1832933" cy="1828800"/>
            </a:xfrm>
            <a:prstGeom prst="rect">
              <a:avLst/>
            </a:prstGeom>
          </p:spPr>
        </p:pic>
        <p:pic>
          <p:nvPicPr>
            <p:cNvPr id="4" name="Picture 3">
              <a:extLst>
                <a:ext uri="{FF2B5EF4-FFF2-40B4-BE49-F238E27FC236}">
                  <a16:creationId xmlns:a16="http://schemas.microsoft.com/office/drawing/2014/main" id="{D3E4E817-B8B0-5648-8998-7BDA4959BAA7}"/>
                </a:ext>
              </a:extLst>
            </p:cNvPr>
            <p:cNvPicPr>
              <a:picLocks noChangeAspect="1"/>
            </p:cNvPicPr>
            <p:nvPr/>
          </p:nvPicPr>
          <p:blipFill>
            <a:blip r:embed="rId4"/>
            <a:stretch>
              <a:fillRect/>
            </a:stretch>
          </p:blipFill>
          <p:spPr>
            <a:xfrm>
              <a:off x="1138292" y="5301349"/>
              <a:ext cx="707571" cy="685800"/>
            </a:xfrm>
            <a:prstGeom prst="rect">
              <a:avLst/>
            </a:prstGeom>
          </p:spPr>
        </p:pic>
      </p:grpSp>
      <p:grpSp>
        <p:nvGrpSpPr>
          <p:cNvPr id="5" name="Group 4">
            <a:extLst>
              <a:ext uri="{FF2B5EF4-FFF2-40B4-BE49-F238E27FC236}">
                <a16:creationId xmlns:a16="http://schemas.microsoft.com/office/drawing/2014/main" id="{33FC4982-FFEB-934D-B8A6-87D994400488}"/>
              </a:ext>
            </a:extLst>
          </p:cNvPr>
          <p:cNvGrpSpPr/>
          <p:nvPr/>
        </p:nvGrpSpPr>
        <p:grpSpPr>
          <a:xfrm>
            <a:off x="2235576" y="3806038"/>
            <a:ext cx="1832933" cy="1828800"/>
            <a:chOff x="577678" y="4729849"/>
            <a:chExt cx="1832933" cy="1828800"/>
          </a:xfrm>
        </p:grpSpPr>
        <p:pic>
          <p:nvPicPr>
            <p:cNvPr id="6" name="Picture 5">
              <a:extLst>
                <a:ext uri="{FF2B5EF4-FFF2-40B4-BE49-F238E27FC236}">
                  <a16:creationId xmlns:a16="http://schemas.microsoft.com/office/drawing/2014/main" id="{B93A305B-8053-A44B-A338-444CC5D744E0}"/>
                </a:ext>
              </a:extLst>
            </p:cNvPr>
            <p:cNvPicPr>
              <a:picLocks noChangeAspect="1"/>
            </p:cNvPicPr>
            <p:nvPr/>
          </p:nvPicPr>
          <p:blipFill>
            <a:blip r:embed="rId3">
              <a:duotone>
                <a:prstClr val="black"/>
                <a:schemeClr val="accent3">
                  <a:tint val="45000"/>
                  <a:satMod val="400000"/>
                </a:schemeClr>
              </a:duotone>
            </a:blip>
            <a:stretch>
              <a:fillRect/>
            </a:stretch>
          </p:blipFill>
          <p:spPr>
            <a:xfrm>
              <a:off x="577678" y="4729849"/>
              <a:ext cx="1832933" cy="1828800"/>
            </a:xfrm>
            <a:prstGeom prst="rect">
              <a:avLst/>
            </a:prstGeom>
          </p:spPr>
        </p:pic>
        <p:pic>
          <p:nvPicPr>
            <p:cNvPr id="7" name="Picture 6">
              <a:extLst>
                <a:ext uri="{FF2B5EF4-FFF2-40B4-BE49-F238E27FC236}">
                  <a16:creationId xmlns:a16="http://schemas.microsoft.com/office/drawing/2014/main" id="{2F207B47-7F04-634E-A303-425241FBA11C}"/>
                </a:ext>
              </a:extLst>
            </p:cNvPr>
            <p:cNvPicPr>
              <a:picLocks noChangeAspect="1"/>
            </p:cNvPicPr>
            <p:nvPr/>
          </p:nvPicPr>
          <p:blipFill>
            <a:blip r:embed="rId4"/>
            <a:stretch>
              <a:fillRect/>
            </a:stretch>
          </p:blipFill>
          <p:spPr>
            <a:xfrm>
              <a:off x="1138292" y="5301349"/>
              <a:ext cx="707571" cy="685800"/>
            </a:xfrm>
            <a:prstGeom prst="rect">
              <a:avLst/>
            </a:prstGeom>
          </p:spPr>
        </p:pic>
      </p:grpSp>
      <p:sp>
        <p:nvSpPr>
          <p:cNvPr id="12" name="Rectangle 11">
            <a:extLst>
              <a:ext uri="{FF2B5EF4-FFF2-40B4-BE49-F238E27FC236}">
                <a16:creationId xmlns:a16="http://schemas.microsoft.com/office/drawing/2014/main" id="{CB20B837-640B-594E-A66B-96B9F3091CF1}"/>
              </a:ext>
            </a:extLst>
          </p:cNvPr>
          <p:cNvSpPr/>
          <p:nvPr/>
        </p:nvSpPr>
        <p:spPr>
          <a:xfrm>
            <a:off x="4311816" y="1748638"/>
            <a:ext cx="40185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Libra</a:t>
            </a:r>
          </a:p>
        </p:txBody>
      </p:sp>
      <p:sp>
        <p:nvSpPr>
          <p:cNvPr id="13" name="Rectangle 12">
            <a:extLst>
              <a:ext uri="{FF2B5EF4-FFF2-40B4-BE49-F238E27FC236}">
                <a16:creationId xmlns:a16="http://schemas.microsoft.com/office/drawing/2014/main" id="{A6699AC8-6368-BF4D-885E-F6DA519840BF}"/>
              </a:ext>
            </a:extLst>
          </p:cNvPr>
          <p:cNvSpPr/>
          <p:nvPr/>
        </p:nvSpPr>
        <p:spPr>
          <a:xfrm>
            <a:off x="4311814" y="4148938"/>
            <a:ext cx="594711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Libra Investment Token</a:t>
            </a:r>
          </a:p>
        </p:txBody>
      </p:sp>
    </p:spTree>
    <p:extLst>
      <p:ext uri="{BB962C8B-B14F-4D97-AF65-F5344CB8AC3E}">
        <p14:creationId xmlns:p14="http://schemas.microsoft.com/office/powerpoint/2010/main" val="12269535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BCF5-2B12-E84E-802E-EE482F1C9EF1}"/>
              </a:ext>
            </a:extLst>
          </p:cNvPr>
          <p:cNvSpPr>
            <a:spLocks noGrp="1"/>
          </p:cNvSpPr>
          <p:nvPr>
            <p:ph type="title"/>
          </p:nvPr>
        </p:nvSpPr>
        <p:spPr/>
        <p:txBody>
          <a:bodyPr/>
          <a:lstStyle/>
          <a:p>
            <a:r>
              <a:rPr lang="en-US" dirty="0"/>
              <a:t>Libra</a:t>
            </a:r>
          </a:p>
        </p:txBody>
      </p:sp>
      <p:sp>
        <p:nvSpPr>
          <p:cNvPr id="3" name="Content Placeholder 2">
            <a:extLst>
              <a:ext uri="{FF2B5EF4-FFF2-40B4-BE49-F238E27FC236}">
                <a16:creationId xmlns:a16="http://schemas.microsoft.com/office/drawing/2014/main" id="{34910457-60B6-2944-8DE8-AB5DDBAA9DA6}"/>
              </a:ext>
            </a:extLst>
          </p:cNvPr>
          <p:cNvSpPr>
            <a:spLocks noGrp="1"/>
          </p:cNvSpPr>
          <p:nvPr>
            <p:ph idx="1"/>
          </p:nvPr>
        </p:nvSpPr>
        <p:spPr/>
        <p:txBody>
          <a:bodyPr/>
          <a:lstStyle/>
          <a:p>
            <a:r>
              <a:rPr lang="en-US" dirty="0"/>
              <a:t>No interest paid</a:t>
            </a:r>
          </a:p>
        </p:txBody>
      </p:sp>
      <p:grpSp>
        <p:nvGrpSpPr>
          <p:cNvPr id="4" name="Group 3">
            <a:extLst>
              <a:ext uri="{FF2B5EF4-FFF2-40B4-BE49-F238E27FC236}">
                <a16:creationId xmlns:a16="http://schemas.microsoft.com/office/drawing/2014/main" id="{E1FBF716-0133-8A44-B349-AEBB47C38694}"/>
              </a:ext>
            </a:extLst>
          </p:cNvPr>
          <p:cNvGrpSpPr>
            <a:grpSpLocks noChangeAspect="1"/>
          </p:cNvGrpSpPr>
          <p:nvPr/>
        </p:nvGrpSpPr>
        <p:grpSpPr>
          <a:xfrm>
            <a:off x="10437333" y="570706"/>
            <a:ext cx="916467" cy="914400"/>
            <a:chOff x="577678" y="4729849"/>
            <a:chExt cx="1832933" cy="1828800"/>
          </a:xfrm>
        </p:grpSpPr>
        <p:pic>
          <p:nvPicPr>
            <p:cNvPr id="5" name="Picture 4">
              <a:extLst>
                <a:ext uri="{FF2B5EF4-FFF2-40B4-BE49-F238E27FC236}">
                  <a16:creationId xmlns:a16="http://schemas.microsoft.com/office/drawing/2014/main" id="{AAB4DAA8-4B9A-1148-B3F0-2268DD516E0D}"/>
                </a:ext>
              </a:extLst>
            </p:cNvPr>
            <p:cNvPicPr>
              <a:picLocks noChangeAspect="1"/>
            </p:cNvPicPr>
            <p:nvPr/>
          </p:nvPicPr>
          <p:blipFill>
            <a:blip r:embed="rId3"/>
            <a:stretch>
              <a:fillRect/>
            </a:stretch>
          </p:blipFill>
          <p:spPr>
            <a:xfrm>
              <a:off x="577678" y="4729849"/>
              <a:ext cx="1832933" cy="1828800"/>
            </a:xfrm>
            <a:prstGeom prst="rect">
              <a:avLst/>
            </a:prstGeom>
          </p:spPr>
        </p:pic>
        <p:pic>
          <p:nvPicPr>
            <p:cNvPr id="6" name="Picture 5">
              <a:extLst>
                <a:ext uri="{FF2B5EF4-FFF2-40B4-BE49-F238E27FC236}">
                  <a16:creationId xmlns:a16="http://schemas.microsoft.com/office/drawing/2014/main" id="{490DA832-056E-AB4C-93C2-2B346A75453F}"/>
                </a:ext>
              </a:extLst>
            </p:cNvPr>
            <p:cNvPicPr>
              <a:picLocks noChangeAspect="1"/>
            </p:cNvPicPr>
            <p:nvPr/>
          </p:nvPicPr>
          <p:blipFill>
            <a:blip r:embed="rId4"/>
            <a:stretch>
              <a:fillRect/>
            </a:stretch>
          </p:blipFill>
          <p:spPr>
            <a:xfrm>
              <a:off x="1138292" y="5301349"/>
              <a:ext cx="707571" cy="685800"/>
            </a:xfrm>
            <a:prstGeom prst="rect">
              <a:avLst/>
            </a:prstGeom>
          </p:spPr>
        </p:pic>
      </p:grpSp>
    </p:spTree>
    <p:extLst>
      <p:ext uri="{BB962C8B-B14F-4D97-AF65-F5344CB8AC3E}">
        <p14:creationId xmlns:p14="http://schemas.microsoft.com/office/powerpoint/2010/main" val="234439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77B9726-1E3D-2144-9B9A-824893E97C46}"/>
              </a:ext>
            </a:extLst>
          </p:cNvPr>
          <p:cNvGrpSpPr>
            <a:grpSpLocks noChangeAspect="1"/>
          </p:cNvGrpSpPr>
          <p:nvPr/>
        </p:nvGrpSpPr>
        <p:grpSpPr>
          <a:xfrm>
            <a:off x="10437333" y="570706"/>
            <a:ext cx="916467" cy="914400"/>
            <a:chOff x="577678" y="4729849"/>
            <a:chExt cx="1832933" cy="1828800"/>
          </a:xfrm>
        </p:grpSpPr>
        <p:pic>
          <p:nvPicPr>
            <p:cNvPr id="8" name="Picture 7">
              <a:extLst>
                <a:ext uri="{FF2B5EF4-FFF2-40B4-BE49-F238E27FC236}">
                  <a16:creationId xmlns:a16="http://schemas.microsoft.com/office/drawing/2014/main" id="{207ADFF9-BDD3-3740-8F37-3D026380B8BD}"/>
                </a:ext>
              </a:extLst>
            </p:cNvPr>
            <p:cNvPicPr>
              <a:picLocks noChangeAspect="1"/>
            </p:cNvPicPr>
            <p:nvPr/>
          </p:nvPicPr>
          <p:blipFill>
            <a:blip r:embed="rId3">
              <a:duotone>
                <a:prstClr val="black"/>
                <a:schemeClr val="accent3">
                  <a:tint val="45000"/>
                  <a:satMod val="400000"/>
                </a:schemeClr>
              </a:duotone>
            </a:blip>
            <a:stretch>
              <a:fillRect/>
            </a:stretch>
          </p:blipFill>
          <p:spPr>
            <a:xfrm>
              <a:off x="577678" y="4729849"/>
              <a:ext cx="1832933" cy="1828800"/>
            </a:xfrm>
            <a:prstGeom prst="rect">
              <a:avLst/>
            </a:prstGeom>
          </p:spPr>
        </p:pic>
        <p:pic>
          <p:nvPicPr>
            <p:cNvPr id="9" name="Picture 8">
              <a:extLst>
                <a:ext uri="{FF2B5EF4-FFF2-40B4-BE49-F238E27FC236}">
                  <a16:creationId xmlns:a16="http://schemas.microsoft.com/office/drawing/2014/main" id="{7464B971-0250-B040-A8EB-EB2D8D81B054}"/>
                </a:ext>
              </a:extLst>
            </p:cNvPr>
            <p:cNvPicPr>
              <a:picLocks noChangeAspect="1"/>
            </p:cNvPicPr>
            <p:nvPr/>
          </p:nvPicPr>
          <p:blipFill>
            <a:blip r:embed="rId4"/>
            <a:stretch>
              <a:fillRect/>
            </a:stretch>
          </p:blipFill>
          <p:spPr>
            <a:xfrm>
              <a:off x="1138292" y="5301349"/>
              <a:ext cx="707571" cy="685800"/>
            </a:xfrm>
            <a:prstGeom prst="rect">
              <a:avLst/>
            </a:prstGeom>
          </p:spPr>
        </p:pic>
      </p:grpSp>
      <p:sp>
        <p:nvSpPr>
          <p:cNvPr id="2" name="Title 1">
            <a:extLst>
              <a:ext uri="{FF2B5EF4-FFF2-40B4-BE49-F238E27FC236}">
                <a16:creationId xmlns:a16="http://schemas.microsoft.com/office/drawing/2014/main" id="{3C79BCF5-2B12-E84E-802E-EE482F1C9EF1}"/>
              </a:ext>
            </a:extLst>
          </p:cNvPr>
          <p:cNvSpPr>
            <a:spLocks noGrp="1"/>
          </p:cNvSpPr>
          <p:nvPr>
            <p:ph type="title"/>
          </p:nvPr>
        </p:nvSpPr>
        <p:spPr/>
        <p:txBody>
          <a:bodyPr/>
          <a:lstStyle/>
          <a:p>
            <a:r>
              <a:rPr lang="en-US" dirty="0"/>
              <a:t>Libra Investment token</a:t>
            </a:r>
          </a:p>
        </p:txBody>
      </p:sp>
      <p:sp>
        <p:nvSpPr>
          <p:cNvPr id="3" name="Content Placeholder 2">
            <a:extLst>
              <a:ext uri="{FF2B5EF4-FFF2-40B4-BE49-F238E27FC236}">
                <a16:creationId xmlns:a16="http://schemas.microsoft.com/office/drawing/2014/main" id="{34910457-60B6-2944-8DE8-AB5DDBAA9DA6}"/>
              </a:ext>
            </a:extLst>
          </p:cNvPr>
          <p:cNvSpPr>
            <a:spLocks noGrp="1"/>
          </p:cNvSpPr>
          <p:nvPr>
            <p:ph idx="1"/>
          </p:nvPr>
        </p:nvSpPr>
        <p:spPr/>
        <p:txBody>
          <a:bodyPr/>
          <a:lstStyle/>
          <a:p>
            <a:r>
              <a:rPr lang="en-US" dirty="0"/>
              <a:t>Interest paid</a:t>
            </a:r>
          </a:p>
          <a:p>
            <a:r>
              <a:rPr lang="en-US" dirty="0"/>
              <a:t>Sample</a:t>
            </a:r>
          </a:p>
          <a:p>
            <a:pPr lvl="1"/>
            <a:r>
              <a:rPr lang="en-US" dirty="0"/>
              <a:t>$100 into libra</a:t>
            </a:r>
          </a:p>
          <a:p>
            <a:pPr lvl="1"/>
            <a:r>
              <a:rPr lang="en-US" dirty="0"/>
              <a:t>Assume Treasury-bill yield of 2.125 %</a:t>
            </a:r>
          </a:p>
          <a:p>
            <a:pPr lvl="1"/>
            <a:r>
              <a:rPr lang="en-US" dirty="0"/>
              <a:t>Association would earn $2</a:t>
            </a:r>
          </a:p>
        </p:txBody>
      </p:sp>
    </p:spTree>
    <p:extLst>
      <p:ext uri="{BB962C8B-B14F-4D97-AF65-F5344CB8AC3E}">
        <p14:creationId xmlns:p14="http://schemas.microsoft.com/office/powerpoint/2010/main" val="47463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D8D34-353E-FD43-A81C-4E96D96E170F}"/>
              </a:ext>
            </a:extLst>
          </p:cNvPr>
          <p:cNvPicPr>
            <a:picLocks noChangeAspect="1"/>
          </p:cNvPicPr>
          <p:nvPr/>
        </p:nvPicPr>
        <p:blipFill>
          <a:blip r:embed="rId3"/>
          <a:stretch>
            <a:fillRect/>
          </a:stretch>
        </p:blipFill>
        <p:spPr>
          <a:xfrm>
            <a:off x="539" y="0"/>
            <a:ext cx="12190921" cy="6858000"/>
          </a:xfrm>
          <a:prstGeom prst="rect">
            <a:avLst/>
          </a:prstGeom>
        </p:spPr>
      </p:pic>
    </p:spTree>
    <p:extLst>
      <p:ext uri="{BB962C8B-B14F-4D97-AF65-F5344CB8AC3E}">
        <p14:creationId xmlns:p14="http://schemas.microsoft.com/office/powerpoint/2010/main" val="35293174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5FF3968B-C31D-E94C-BFE9-2BB1977CF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8981" y="5294412"/>
            <a:ext cx="914400" cy="914400"/>
          </a:xfrm>
          <a:prstGeom prst="rect">
            <a:avLst/>
          </a:prstGeom>
        </p:spPr>
      </p:pic>
      <p:pic>
        <p:nvPicPr>
          <p:cNvPr id="5" name="Picture 4">
            <a:extLst>
              <a:ext uri="{FF2B5EF4-FFF2-40B4-BE49-F238E27FC236}">
                <a16:creationId xmlns:a16="http://schemas.microsoft.com/office/drawing/2014/main" id="{CA61B66F-6CA9-C146-BB98-232C8254CB62}"/>
              </a:ext>
            </a:extLst>
          </p:cNvPr>
          <p:cNvPicPr>
            <a:picLocks noChangeAspect="1"/>
          </p:cNvPicPr>
          <p:nvPr/>
        </p:nvPicPr>
        <p:blipFill>
          <a:blip r:embed="rId5"/>
          <a:stretch>
            <a:fillRect/>
          </a:stretch>
        </p:blipFill>
        <p:spPr>
          <a:xfrm>
            <a:off x="1301321" y="2020843"/>
            <a:ext cx="1602704" cy="1600200"/>
          </a:xfrm>
          <a:prstGeom prst="rect">
            <a:avLst/>
          </a:prstGeom>
        </p:spPr>
      </p:pic>
      <p:sp>
        <p:nvSpPr>
          <p:cNvPr id="6" name="TextBox 5">
            <a:extLst>
              <a:ext uri="{FF2B5EF4-FFF2-40B4-BE49-F238E27FC236}">
                <a16:creationId xmlns:a16="http://schemas.microsoft.com/office/drawing/2014/main" id="{EFA43FFE-1843-2541-A327-8BF2E2FF904A}"/>
              </a:ext>
            </a:extLst>
          </p:cNvPr>
          <p:cNvSpPr txBox="1"/>
          <p:nvPr/>
        </p:nvSpPr>
        <p:spPr>
          <a:xfrm>
            <a:off x="1815726" y="1384778"/>
            <a:ext cx="588623" cy="769441"/>
          </a:xfrm>
          <a:prstGeom prst="rect">
            <a:avLst/>
          </a:prstGeom>
          <a:noFill/>
        </p:spPr>
        <p:txBody>
          <a:bodyPr wrap="none" rtlCol="0">
            <a:spAutoFit/>
          </a:bodyPr>
          <a:lstStyle/>
          <a:p>
            <a:r>
              <a:rPr lang="en-US" sz="4400" dirty="0">
                <a:solidFill>
                  <a:schemeClr val="accent5"/>
                </a:solidFill>
              </a:rPr>
              <a:t>%</a:t>
            </a:r>
          </a:p>
        </p:txBody>
      </p:sp>
      <p:sp>
        <p:nvSpPr>
          <p:cNvPr id="7" name="TextBox 6">
            <a:extLst>
              <a:ext uri="{FF2B5EF4-FFF2-40B4-BE49-F238E27FC236}">
                <a16:creationId xmlns:a16="http://schemas.microsoft.com/office/drawing/2014/main" id="{1ADB93B6-6DC1-EC40-9730-34ED09BC276B}"/>
              </a:ext>
            </a:extLst>
          </p:cNvPr>
          <p:cNvSpPr txBox="1"/>
          <p:nvPr/>
        </p:nvSpPr>
        <p:spPr>
          <a:xfrm>
            <a:off x="1538843" y="3664132"/>
            <a:ext cx="996363" cy="646331"/>
          </a:xfrm>
          <a:prstGeom prst="rect">
            <a:avLst/>
          </a:prstGeom>
          <a:noFill/>
        </p:spPr>
        <p:txBody>
          <a:bodyPr wrap="none" rtlCol="0">
            <a:spAutoFit/>
          </a:bodyPr>
          <a:lstStyle/>
          <a:p>
            <a:pPr algn="ctr"/>
            <a:r>
              <a:rPr lang="en-US" dirty="0"/>
              <a:t>Interest</a:t>
            </a:r>
          </a:p>
          <a:p>
            <a:pPr algn="ctr"/>
            <a:r>
              <a:rPr lang="en-US" dirty="0"/>
              <a:t>Revenue</a:t>
            </a:r>
          </a:p>
        </p:txBody>
      </p:sp>
      <p:sp>
        <p:nvSpPr>
          <p:cNvPr id="8" name="Right Arrow 7">
            <a:extLst>
              <a:ext uri="{FF2B5EF4-FFF2-40B4-BE49-F238E27FC236}">
                <a16:creationId xmlns:a16="http://schemas.microsoft.com/office/drawing/2014/main" id="{1BD4451C-A57D-E54F-AB58-7E43D2D717B1}"/>
              </a:ext>
            </a:extLst>
          </p:cNvPr>
          <p:cNvSpPr/>
          <p:nvPr/>
        </p:nvSpPr>
        <p:spPr>
          <a:xfrm>
            <a:off x="3567138" y="2749732"/>
            <a:ext cx="978408"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0A66AD2-46A8-9F45-B271-03213E8DFE8F}"/>
              </a:ext>
            </a:extLst>
          </p:cNvPr>
          <p:cNvPicPr>
            <a:picLocks noChangeAspect="1"/>
          </p:cNvPicPr>
          <p:nvPr/>
        </p:nvPicPr>
        <p:blipFill>
          <a:blip r:embed="rId6">
            <a:duotone>
              <a:schemeClr val="accent5">
                <a:shade val="45000"/>
                <a:satMod val="135000"/>
              </a:schemeClr>
              <a:prstClr val="white"/>
            </a:duotone>
          </a:blip>
          <a:stretch>
            <a:fillRect/>
          </a:stretch>
        </p:blipFill>
        <p:spPr>
          <a:xfrm>
            <a:off x="5181600" y="678634"/>
            <a:ext cx="914400" cy="914400"/>
          </a:xfrm>
          <a:prstGeom prst="rect">
            <a:avLst/>
          </a:prstGeom>
        </p:spPr>
      </p:pic>
      <p:sp>
        <p:nvSpPr>
          <p:cNvPr id="11" name="TextBox 10">
            <a:extLst>
              <a:ext uri="{FF2B5EF4-FFF2-40B4-BE49-F238E27FC236}">
                <a16:creationId xmlns:a16="http://schemas.microsoft.com/office/drawing/2014/main" id="{CEC0CB0F-5681-604F-A120-3E362E17173C}"/>
              </a:ext>
            </a:extLst>
          </p:cNvPr>
          <p:cNvSpPr txBox="1"/>
          <p:nvPr/>
        </p:nvSpPr>
        <p:spPr>
          <a:xfrm>
            <a:off x="5079416" y="1584843"/>
            <a:ext cx="1118768" cy="646331"/>
          </a:xfrm>
          <a:prstGeom prst="rect">
            <a:avLst/>
          </a:prstGeom>
          <a:noFill/>
        </p:spPr>
        <p:txBody>
          <a:bodyPr wrap="none" rtlCol="0">
            <a:spAutoFit/>
          </a:bodyPr>
          <a:lstStyle/>
          <a:p>
            <a:pPr algn="ctr"/>
            <a:r>
              <a:rPr lang="en-US" dirty="0"/>
              <a:t>Operating</a:t>
            </a:r>
          </a:p>
          <a:p>
            <a:pPr algn="ctr"/>
            <a:r>
              <a:rPr lang="en-US" dirty="0"/>
              <a:t>Expenses</a:t>
            </a:r>
          </a:p>
        </p:txBody>
      </p:sp>
      <p:pic>
        <p:nvPicPr>
          <p:cNvPr id="13" name="Picture 12">
            <a:extLst>
              <a:ext uri="{FF2B5EF4-FFF2-40B4-BE49-F238E27FC236}">
                <a16:creationId xmlns:a16="http://schemas.microsoft.com/office/drawing/2014/main" id="{90A5F681-FEE8-EF47-B0F9-42F65C0A3C83}"/>
              </a:ext>
            </a:extLst>
          </p:cNvPr>
          <p:cNvPicPr>
            <a:picLocks noChangeAspect="1"/>
          </p:cNvPicPr>
          <p:nvPr/>
        </p:nvPicPr>
        <p:blipFill>
          <a:blip r:embed="rId7">
            <a:duotone>
              <a:schemeClr val="accent5">
                <a:shade val="45000"/>
                <a:satMod val="135000"/>
              </a:schemeClr>
              <a:prstClr val="white"/>
            </a:duotone>
          </a:blip>
          <a:stretch>
            <a:fillRect/>
          </a:stretch>
        </p:blipFill>
        <p:spPr>
          <a:xfrm>
            <a:off x="5181600" y="2264746"/>
            <a:ext cx="914400" cy="914400"/>
          </a:xfrm>
          <a:prstGeom prst="rect">
            <a:avLst/>
          </a:prstGeom>
        </p:spPr>
      </p:pic>
      <p:sp>
        <p:nvSpPr>
          <p:cNvPr id="14" name="TextBox 13">
            <a:extLst>
              <a:ext uri="{FF2B5EF4-FFF2-40B4-BE49-F238E27FC236}">
                <a16:creationId xmlns:a16="http://schemas.microsoft.com/office/drawing/2014/main" id="{D5F3E00A-969E-DA46-B697-E5199B11AB6F}"/>
              </a:ext>
            </a:extLst>
          </p:cNvPr>
          <p:cNvSpPr txBox="1"/>
          <p:nvPr/>
        </p:nvSpPr>
        <p:spPr>
          <a:xfrm>
            <a:off x="4971015" y="3137383"/>
            <a:ext cx="1328056" cy="646331"/>
          </a:xfrm>
          <a:prstGeom prst="rect">
            <a:avLst/>
          </a:prstGeom>
          <a:noFill/>
        </p:spPr>
        <p:txBody>
          <a:bodyPr wrap="none" rtlCol="0">
            <a:spAutoFit/>
          </a:bodyPr>
          <a:lstStyle/>
          <a:p>
            <a:pPr algn="ctr"/>
            <a:r>
              <a:rPr lang="en-US" dirty="0"/>
              <a:t>Investments</a:t>
            </a:r>
          </a:p>
          <a:p>
            <a:pPr algn="ctr"/>
            <a:r>
              <a:rPr lang="en-US" dirty="0"/>
              <a:t>Promotions</a:t>
            </a:r>
          </a:p>
        </p:txBody>
      </p:sp>
      <p:pic>
        <p:nvPicPr>
          <p:cNvPr id="18" name="Graphic 17">
            <a:extLst>
              <a:ext uri="{FF2B5EF4-FFF2-40B4-BE49-F238E27FC236}">
                <a16:creationId xmlns:a16="http://schemas.microsoft.com/office/drawing/2014/main" id="{8789AD24-33CD-6C44-B4FD-852626F451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77843" y="3853263"/>
            <a:ext cx="914400" cy="914400"/>
          </a:xfrm>
          <a:prstGeom prst="rect">
            <a:avLst/>
          </a:prstGeom>
        </p:spPr>
      </p:pic>
      <p:sp>
        <p:nvSpPr>
          <p:cNvPr id="19" name="TextBox 18">
            <a:extLst>
              <a:ext uri="{FF2B5EF4-FFF2-40B4-BE49-F238E27FC236}">
                <a16:creationId xmlns:a16="http://schemas.microsoft.com/office/drawing/2014/main" id="{092D168E-290B-754D-993F-E9FDD390D636}"/>
              </a:ext>
            </a:extLst>
          </p:cNvPr>
          <p:cNvSpPr txBox="1"/>
          <p:nvPr/>
        </p:nvSpPr>
        <p:spPr>
          <a:xfrm>
            <a:off x="5118428" y="4767663"/>
            <a:ext cx="1033232" cy="369332"/>
          </a:xfrm>
          <a:prstGeom prst="rect">
            <a:avLst/>
          </a:prstGeom>
          <a:noFill/>
        </p:spPr>
        <p:txBody>
          <a:bodyPr wrap="none" rtlCol="0">
            <a:spAutoFit/>
          </a:bodyPr>
          <a:lstStyle/>
          <a:p>
            <a:pPr algn="ctr"/>
            <a:r>
              <a:rPr lang="en-US" dirty="0"/>
              <a:t>Research</a:t>
            </a:r>
          </a:p>
        </p:txBody>
      </p:sp>
      <p:sp>
        <p:nvSpPr>
          <p:cNvPr id="21" name="TextBox 20">
            <a:extLst>
              <a:ext uri="{FF2B5EF4-FFF2-40B4-BE49-F238E27FC236}">
                <a16:creationId xmlns:a16="http://schemas.microsoft.com/office/drawing/2014/main" id="{EE70DED7-4116-E143-AB13-6ADAF2EB57C9}"/>
              </a:ext>
            </a:extLst>
          </p:cNvPr>
          <p:cNvSpPr txBox="1"/>
          <p:nvPr/>
        </p:nvSpPr>
        <p:spPr>
          <a:xfrm>
            <a:off x="5244694" y="6120944"/>
            <a:ext cx="802977" cy="369332"/>
          </a:xfrm>
          <a:prstGeom prst="rect">
            <a:avLst/>
          </a:prstGeom>
          <a:noFill/>
        </p:spPr>
        <p:txBody>
          <a:bodyPr wrap="none" rtlCol="0">
            <a:spAutoFit/>
          </a:bodyPr>
          <a:lstStyle/>
          <a:p>
            <a:pPr algn="ctr"/>
            <a:r>
              <a:rPr lang="en-US" dirty="0"/>
              <a:t>Grants</a:t>
            </a:r>
          </a:p>
        </p:txBody>
      </p:sp>
      <p:pic>
        <p:nvPicPr>
          <p:cNvPr id="25" name="Picture 24">
            <a:extLst>
              <a:ext uri="{FF2B5EF4-FFF2-40B4-BE49-F238E27FC236}">
                <a16:creationId xmlns:a16="http://schemas.microsoft.com/office/drawing/2014/main" id="{2237FE95-3239-EE4F-A716-6BE447D4155C}"/>
              </a:ext>
            </a:extLst>
          </p:cNvPr>
          <p:cNvPicPr>
            <a:picLocks noChangeAspect="1"/>
          </p:cNvPicPr>
          <p:nvPr/>
        </p:nvPicPr>
        <p:blipFill>
          <a:blip r:embed="rId10">
            <a:duotone>
              <a:schemeClr val="accent5">
                <a:shade val="45000"/>
                <a:satMod val="135000"/>
              </a:schemeClr>
              <a:prstClr val="white"/>
            </a:duotone>
          </a:blip>
          <a:stretch>
            <a:fillRect/>
          </a:stretch>
        </p:blipFill>
        <p:spPr>
          <a:xfrm>
            <a:off x="9047150" y="1835332"/>
            <a:ext cx="1828800" cy="1828800"/>
          </a:xfrm>
          <a:prstGeom prst="rect">
            <a:avLst/>
          </a:prstGeom>
        </p:spPr>
      </p:pic>
      <p:sp>
        <p:nvSpPr>
          <p:cNvPr id="26" name="Right Arrow 25">
            <a:extLst>
              <a:ext uri="{FF2B5EF4-FFF2-40B4-BE49-F238E27FC236}">
                <a16:creationId xmlns:a16="http://schemas.microsoft.com/office/drawing/2014/main" id="{BF9BA0AF-7D01-F640-912B-9A57C6BEA19E}"/>
              </a:ext>
            </a:extLst>
          </p:cNvPr>
          <p:cNvSpPr/>
          <p:nvPr/>
        </p:nvSpPr>
        <p:spPr>
          <a:xfrm>
            <a:off x="7082371" y="2749732"/>
            <a:ext cx="978408"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1972DED-EC9B-B04A-899A-C337DC4EF00D}"/>
              </a:ext>
            </a:extLst>
          </p:cNvPr>
          <p:cNvSpPr txBox="1"/>
          <p:nvPr/>
        </p:nvSpPr>
        <p:spPr>
          <a:xfrm>
            <a:off x="9194000" y="3664131"/>
            <a:ext cx="1535099" cy="646331"/>
          </a:xfrm>
          <a:prstGeom prst="rect">
            <a:avLst/>
          </a:prstGeom>
          <a:noFill/>
        </p:spPr>
        <p:txBody>
          <a:bodyPr wrap="none" rtlCol="0">
            <a:spAutoFit/>
          </a:bodyPr>
          <a:lstStyle/>
          <a:p>
            <a:pPr algn="ctr"/>
            <a:r>
              <a:rPr lang="en-US" dirty="0"/>
              <a:t>Distributed to </a:t>
            </a:r>
          </a:p>
          <a:p>
            <a:pPr algn="ctr"/>
            <a:r>
              <a:rPr lang="en-US" dirty="0"/>
              <a:t>Members</a:t>
            </a:r>
          </a:p>
        </p:txBody>
      </p:sp>
    </p:spTree>
    <p:extLst>
      <p:ext uri="{BB962C8B-B14F-4D97-AF65-F5344CB8AC3E}">
        <p14:creationId xmlns:p14="http://schemas.microsoft.com/office/powerpoint/2010/main" val="5733701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89145-9065-0C43-A38C-292942CD0205}"/>
              </a:ext>
            </a:extLst>
          </p:cNvPr>
          <p:cNvSpPr>
            <a:spLocks noGrp="1"/>
          </p:cNvSpPr>
          <p:nvPr>
            <p:ph type="title"/>
          </p:nvPr>
        </p:nvSpPr>
        <p:spPr/>
        <p:txBody>
          <a:bodyPr/>
          <a:lstStyle/>
          <a:p>
            <a:r>
              <a:rPr lang="en-US" dirty="0"/>
              <a:t>Let’s consider the U.S. economy</a:t>
            </a:r>
          </a:p>
        </p:txBody>
      </p:sp>
      <p:sp>
        <p:nvSpPr>
          <p:cNvPr id="3" name="Content Placeholder 2">
            <a:extLst>
              <a:ext uri="{FF2B5EF4-FFF2-40B4-BE49-F238E27FC236}">
                <a16:creationId xmlns:a16="http://schemas.microsoft.com/office/drawing/2014/main" id="{32EC1769-F839-1649-AFF8-6C33F72460F4}"/>
              </a:ext>
            </a:extLst>
          </p:cNvPr>
          <p:cNvSpPr>
            <a:spLocks noGrp="1"/>
          </p:cNvSpPr>
          <p:nvPr>
            <p:ph idx="1"/>
          </p:nvPr>
        </p:nvSpPr>
        <p:spPr/>
        <p:txBody>
          <a:bodyPr/>
          <a:lstStyle/>
          <a:p>
            <a:r>
              <a:rPr lang="en-US" dirty="0"/>
              <a:t>U.S. M1 </a:t>
            </a:r>
          </a:p>
          <a:p>
            <a:pPr lvl="1"/>
            <a:r>
              <a:rPr lang="en-US" dirty="0"/>
              <a:t>$3.7 trillion, population 329 million people</a:t>
            </a:r>
          </a:p>
          <a:p>
            <a:pPr lvl="1"/>
            <a:r>
              <a:rPr lang="en-US" dirty="0"/>
              <a:t>Includes: cash, coins, and money in checking accounts</a:t>
            </a:r>
          </a:p>
          <a:p>
            <a:r>
              <a:rPr lang="en-US" dirty="0"/>
              <a:t>U.S. M2 </a:t>
            </a:r>
          </a:p>
          <a:p>
            <a:pPr lvl="1"/>
            <a:r>
              <a:rPr lang="en-US" dirty="0"/>
              <a:t>$14 trillion</a:t>
            </a:r>
          </a:p>
          <a:p>
            <a:pPr lvl="1"/>
            <a:r>
              <a:rPr lang="en-US" dirty="0"/>
              <a:t>Includes: M1 plus savings accounts, money market funds, certificates of deposit, and other bank deposits</a:t>
            </a:r>
          </a:p>
        </p:txBody>
      </p:sp>
    </p:spTree>
    <p:extLst>
      <p:ext uri="{BB962C8B-B14F-4D97-AF65-F5344CB8AC3E}">
        <p14:creationId xmlns:p14="http://schemas.microsoft.com/office/powerpoint/2010/main" val="21451393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8258-9596-7749-A63F-CA6021890C83}"/>
              </a:ext>
            </a:extLst>
          </p:cNvPr>
          <p:cNvSpPr>
            <a:spLocks noGrp="1"/>
          </p:cNvSpPr>
          <p:nvPr>
            <p:ph type="title"/>
          </p:nvPr>
        </p:nvSpPr>
        <p:spPr/>
        <p:txBody>
          <a:bodyPr/>
          <a:lstStyle/>
          <a:p>
            <a:r>
              <a:rPr lang="en-US" dirty="0"/>
              <a:t>Consider M1</a:t>
            </a:r>
          </a:p>
        </p:txBody>
      </p:sp>
      <p:sp>
        <p:nvSpPr>
          <p:cNvPr id="3" name="Content Placeholder 2">
            <a:extLst>
              <a:ext uri="{FF2B5EF4-FFF2-40B4-BE49-F238E27FC236}">
                <a16:creationId xmlns:a16="http://schemas.microsoft.com/office/drawing/2014/main" id="{DB2D10F3-1494-BD4A-AD0E-0A73B4EBAD2C}"/>
              </a:ext>
            </a:extLst>
          </p:cNvPr>
          <p:cNvSpPr>
            <a:spLocks noGrp="1"/>
          </p:cNvSpPr>
          <p:nvPr>
            <p:ph idx="1"/>
          </p:nvPr>
        </p:nvSpPr>
        <p:spPr/>
        <p:txBody>
          <a:bodyPr/>
          <a:lstStyle/>
          <a:p>
            <a:r>
              <a:rPr lang="en-US" dirty="0"/>
              <a:t>Adoption: 10% of M1 </a:t>
            </a:r>
          </a:p>
          <a:p>
            <a:pPr lvl="1"/>
            <a:r>
              <a:rPr lang="en-US" dirty="0"/>
              <a:t>$3.7 trillion x 10% → $370 billion</a:t>
            </a:r>
          </a:p>
          <a:p>
            <a:r>
              <a:rPr lang="en-US" dirty="0"/>
              <a:t>Investment tokens sales: $1 billion</a:t>
            </a:r>
          </a:p>
          <a:p>
            <a:r>
              <a:rPr lang="en-US" dirty="0"/>
              <a:t>Operation costs: $1 billion</a:t>
            </a:r>
          </a:p>
          <a:p>
            <a:r>
              <a:rPr lang="en-US" dirty="0"/>
              <a:t>Assume Treasury-bill yield holds</a:t>
            </a:r>
          </a:p>
          <a:p>
            <a:pPr lvl="1"/>
            <a:r>
              <a:rPr lang="en-US" dirty="0"/>
              <a:t>370 billion x 2% → $7.9 billion – 1 billion  → $6.9 billion</a:t>
            </a:r>
          </a:p>
          <a:p>
            <a:pPr lvl="1"/>
            <a:r>
              <a:rPr lang="en-US" dirty="0"/>
              <a:t>ROI of 686%</a:t>
            </a:r>
          </a:p>
          <a:p>
            <a:pPr lvl="1"/>
            <a:endParaRPr lang="en-US" dirty="0"/>
          </a:p>
          <a:p>
            <a:pPr marL="0" indent="0">
              <a:buNone/>
            </a:pPr>
            <a:endParaRPr lang="en-US" dirty="0"/>
          </a:p>
        </p:txBody>
      </p:sp>
    </p:spTree>
    <p:extLst>
      <p:ext uri="{BB962C8B-B14F-4D97-AF65-F5344CB8AC3E}">
        <p14:creationId xmlns:p14="http://schemas.microsoft.com/office/powerpoint/2010/main" val="28260526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DA19D-A94A-074A-9EE8-F49D71194861}"/>
              </a:ext>
            </a:extLst>
          </p:cNvPr>
          <p:cNvSpPr>
            <a:spLocks noGrp="1"/>
          </p:cNvSpPr>
          <p:nvPr>
            <p:ph type="title"/>
          </p:nvPr>
        </p:nvSpPr>
        <p:spPr/>
        <p:txBody>
          <a:bodyPr/>
          <a:lstStyle/>
          <a:p>
            <a:r>
              <a:rPr lang="en-US" dirty="0"/>
              <a:t>$10 M investment</a:t>
            </a:r>
          </a:p>
        </p:txBody>
      </p:sp>
      <p:sp>
        <p:nvSpPr>
          <p:cNvPr id="3" name="Content Placeholder 2">
            <a:extLst>
              <a:ext uri="{FF2B5EF4-FFF2-40B4-BE49-F238E27FC236}">
                <a16:creationId xmlns:a16="http://schemas.microsoft.com/office/drawing/2014/main" id="{0C57DCBA-64A6-554A-AADE-61916A442124}"/>
              </a:ext>
            </a:extLst>
          </p:cNvPr>
          <p:cNvSpPr>
            <a:spLocks noGrp="1"/>
          </p:cNvSpPr>
          <p:nvPr>
            <p:ph idx="1"/>
          </p:nvPr>
        </p:nvSpPr>
        <p:spPr/>
        <p:txBody>
          <a:bodyPr/>
          <a:lstStyle/>
          <a:p>
            <a:r>
              <a:rPr lang="en-US" dirty="0"/>
              <a:t>For one year</a:t>
            </a:r>
          </a:p>
          <a:p>
            <a:pPr lvl="1"/>
            <a:r>
              <a:rPr lang="en-US" dirty="0"/>
              <a:t>$10 M x 6.86 →  $68.6 M</a:t>
            </a:r>
          </a:p>
          <a:p>
            <a:r>
              <a:rPr lang="en-US" dirty="0"/>
              <a:t>For ten years</a:t>
            </a:r>
          </a:p>
          <a:p>
            <a:pPr lvl="1"/>
            <a:r>
              <a:rPr lang="en-US" dirty="0"/>
              <a:t>$68.6 M x 10 →  $686 M</a:t>
            </a:r>
          </a:p>
          <a:p>
            <a:pPr lvl="1"/>
            <a:endParaRPr lang="en-US" dirty="0"/>
          </a:p>
        </p:txBody>
      </p:sp>
    </p:spTree>
    <p:extLst>
      <p:ext uri="{BB962C8B-B14F-4D97-AF65-F5344CB8AC3E}">
        <p14:creationId xmlns:p14="http://schemas.microsoft.com/office/powerpoint/2010/main" val="593427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8258-9596-7749-A63F-CA6021890C83}"/>
              </a:ext>
            </a:extLst>
          </p:cNvPr>
          <p:cNvSpPr>
            <a:spLocks noGrp="1"/>
          </p:cNvSpPr>
          <p:nvPr>
            <p:ph type="title"/>
          </p:nvPr>
        </p:nvSpPr>
        <p:spPr/>
        <p:txBody>
          <a:bodyPr/>
          <a:lstStyle/>
          <a:p>
            <a:r>
              <a:rPr lang="en-US" dirty="0"/>
              <a:t>Consider M2</a:t>
            </a:r>
          </a:p>
        </p:txBody>
      </p:sp>
      <p:sp>
        <p:nvSpPr>
          <p:cNvPr id="3" name="Content Placeholder 2">
            <a:extLst>
              <a:ext uri="{FF2B5EF4-FFF2-40B4-BE49-F238E27FC236}">
                <a16:creationId xmlns:a16="http://schemas.microsoft.com/office/drawing/2014/main" id="{DB2D10F3-1494-BD4A-AD0E-0A73B4EBAD2C}"/>
              </a:ext>
            </a:extLst>
          </p:cNvPr>
          <p:cNvSpPr>
            <a:spLocks noGrp="1"/>
          </p:cNvSpPr>
          <p:nvPr>
            <p:ph idx="1"/>
          </p:nvPr>
        </p:nvSpPr>
        <p:spPr/>
        <p:txBody>
          <a:bodyPr/>
          <a:lstStyle/>
          <a:p>
            <a:r>
              <a:rPr lang="en-US" dirty="0"/>
              <a:t>Adoption: 15% of M2 </a:t>
            </a:r>
          </a:p>
          <a:p>
            <a:pPr lvl="1"/>
            <a:r>
              <a:rPr lang="en-US" dirty="0"/>
              <a:t>$14 trillion x 15% → $2.2 trillion</a:t>
            </a:r>
          </a:p>
          <a:p>
            <a:r>
              <a:rPr lang="en-US" dirty="0"/>
              <a:t>Investment tokens sales: $1 billion</a:t>
            </a:r>
          </a:p>
          <a:p>
            <a:r>
              <a:rPr lang="en-US" dirty="0"/>
              <a:t>Operation costs: $1 billion</a:t>
            </a:r>
          </a:p>
          <a:p>
            <a:r>
              <a:rPr lang="en-US" dirty="0"/>
              <a:t>Assume Treasury-bill yield holds</a:t>
            </a:r>
          </a:p>
          <a:p>
            <a:pPr lvl="1"/>
            <a:r>
              <a:rPr lang="en-US" dirty="0"/>
              <a:t>$2.2 trillion x 2% → $46 billion – 1 billion  → $45 billion</a:t>
            </a:r>
          </a:p>
          <a:p>
            <a:pPr lvl="1"/>
            <a:r>
              <a:rPr lang="en-US" dirty="0"/>
              <a:t>ROI of 4,500%</a:t>
            </a:r>
          </a:p>
          <a:p>
            <a:pPr marL="0" indent="0">
              <a:buNone/>
            </a:pPr>
            <a:endParaRPr lang="en-US" dirty="0"/>
          </a:p>
        </p:txBody>
      </p:sp>
    </p:spTree>
    <p:extLst>
      <p:ext uri="{BB962C8B-B14F-4D97-AF65-F5344CB8AC3E}">
        <p14:creationId xmlns:p14="http://schemas.microsoft.com/office/powerpoint/2010/main" val="1733008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DA19D-A94A-074A-9EE8-F49D71194861}"/>
              </a:ext>
            </a:extLst>
          </p:cNvPr>
          <p:cNvSpPr>
            <a:spLocks noGrp="1"/>
          </p:cNvSpPr>
          <p:nvPr>
            <p:ph type="title"/>
          </p:nvPr>
        </p:nvSpPr>
        <p:spPr/>
        <p:txBody>
          <a:bodyPr/>
          <a:lstStyle/>
          <a:p>
            <a:r>
              <a:rPr lang="en-US" dirty="0"/>
              <a:t>$10 M investment</a:t>
            </a:r>
          </a:p>
        </p:txBody>
      </p:sp>
      <p:sp>
        <p:nvSpPr>
          <p:cNvPr id="3" name="Content Placeholder 2">
            <a:extLst>
              <a:ext uri="{FF2B5EF4-FFF2-40B4-BE49-F238E27FC236}">
                <a16:creationId xmlns:a16="http://schemas.microsoft.com/office/drawing/2014/main" id="{0C57DCBA-64A6-554A-AADE-61916A442124}"/>
              </a:ext>
            </a:extLst>
          </p:cNvPr>
          <p:cNvSpPr>
            <a:spLocks noGrp="1"/>
          </p:cNvSpPr>
          <p:nvPr>
            <p:ph idx="1"/>
          </p:nvPr>
        </p:nvSpPr>
        <p:spPr/>
        <p:txBody>
          <a:bodyPr/>
          <a:lstStyle/>
          <a:p>
            <a:r>
              <a:rPr lang="en-US" dirty="0"/>
              <a:t>For one year</a:t>
            </a:r>
          </a:p>
          <a:p>
            <a:pPr lvl="1"/>
            <a:r>
              <a:rPr lang="en-US" dirty="0"/>
              <a:t>$10 M x 45 →  $450 M</a:t>
            </a:r>
          </a:p>
          <a:p>
            <a:r>
              <a:rPr lang="en-US" dirty="0"/>
              <a:t>For ten years</a:t>
            </a:r>
          </a:p>
          <a:p>
            <a:pPr lvl="1"/>
            <a:r>
              <a:rPr lang="en-US" dirty="0"/>
              <a:t>$450 M x 10 →  $4.5 B</a:t>
            </a:r>
          </a:p>
          <a:p>
            <a:pPr lvl="1"/>
            <a:endParaRPr lang="en-US" dirty="0"/>
          </a:p>
        </p:txBody>
      </p:sp>
    </p:spTree>
    <p:extLst>
      <p:ext uri="{BB962C8B-B14F-4D97-AF65-F5344CB8AC3E}">
        <p14:creationId xmlns:p14="http://schemas.microsoft.com/office/powerpoint/2010/main" val="5077989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8258-9596-7749-A63F-CA6021890C83}"/>
              </a:ext>
            </a:extLst>
          </p:cNvPr>
          <p:cNvSpPr>
            <a:spLocks noGrp="1"/>
          </p:cNvSpPr>
          <p:nvPr>
            <p:ph type="title"/>
          </p:nvPr>
        </p:nvSpPr>
        <p:spPr/>
        <p:txBody>
          <a:bodyPr/>
          <a:lstStyle/>
          <a:p>
            <a:r>
              <a:rPr lang="en-US" dirty="0"/>
              <a:t>Consider 25% of M2 for Global Adoption</a:t>
            </a:r>
          </a:p>
        </p:txBody>
      </p:sp>
      <p:sp>
        <p:nvSpPr>
          <p:cNvPr id="3" name="Content Placeholder 2">
            <a:extLst>
              <a:ext uri="{FF2B5EF4-FFF2-40B4-BE49-F238E27FC236}">
                <a16:creationId xmlns:a16="http://schemas.microsoft.com/office/drawing/2014/main" id="{DB2D10F3-1494-BD4A-AD0E-0A73B4EBAD2C}"/>
              </a:ext>
            </a:extLst>
          </p:cNvPr>
          <p:cNvSpPr>
            <a:spLocks noGrp="1"/>
          </p:cNvSpPr>
          <p:nvPr>
            <p:ph idx="1"/>
          </p:nvPr>
        </p:nvSpPr>
        <p:spPr/>
        <p:txBody>
          <a:bodyPr/>
          <a:lstStyle/>
          <a:p>
            <a:r>
              <a:rPr lang="en-US" dirty="0"/>
              <a:t>Adoption: 25% of M2 </a:t>
            </a:r>
          </a:p>
          <a:p>
            <a:pPr lvl="1"/>
            <a:r>
              <a:rPr lang="en-US" dirty="0"/>
              <a:t>$14 trillion x 25% → $3.6 trillion</a:t>
            </a:r>
          </a:p>
          <a:p>
            <a:r>
              <a:rPr lang="en-US" dirty="0"/>
              <a:t>Investment tokens sales: $1 billion</a:t>
            </a:r>
          </a:p>
          <a:p>
            <a:r>
              <a:rPr lang="en-US" dirty="0"/>
              <a:t>Operation costs: $1 billion</a:t>
            </a:r>
          </a:p>
          <a:p>
            <a:r>
              <a:rPr lang="en-US" dirty="0"/>
              <a:t>Assume Treasury-bill yield holds</a:t>
            </a:r>
          </a:p>
          <a:p>
            <a:pPr lvl="1"/>
            <a:r>
              <a:rPr lang="en-US" dirty="0"/>
              <a:t>$3.6 trillion x 2% → $76.5 billion – 1 billion  → $75.5 billion</a:t>
            </a:r>
          </a:p>
          <a:p>
            <a:pPr lvl="1"/>
            <a:r>
              <a:rPr lang="en-US" dirty="0"/>
              <a:t>ROI of 7,550%</a:t>
            </a:r>
          </a:p>
          <a:p>
            <a:pPr marL="0" indent="0">
              <a:buNone/>
            </a:pPr>
            <a:endParaRPr lang="en-US" dirty="0"/>
          </a:p>
        </p:txBody>
      </p:sp>
      <p:sp>
        <p:nvSpPr>
          <p:cNvPr id="4" name="Rectangle 3">
            <a:extLst>
              <a:ext uri="{FF2B5EF4-FFF2-40B4-BE49-F238E27FC236}">
                <a16:creationId xmlns:a16="http://schemas.microsoft.com/office/drawing/2014/main" id="{8C67D26F-8D11-3144-9741-4BDC8E0EDBD4}"/>
              </a:ext>
            </a:extLst>
          </p:cNvPr>
          <p:cNvSpPr/>
          <p:nvPr/>
        </p:nvSpPr>
        <p:spPr>
          <a:xfrm>
            <a:off x="7740315" y="1825625"/>
            <a:ext cx="278330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Bigger than the Commercial Bank of China (ICBC)</a:t>
            </a:r>
          </a:p>
        </p:txBody>
      </p:sp>
      <p:cxnSp>
        <p:nvCxnSpPr>
          <p:cNvPr id="6" name="Straight Arrow Connector 5">
            <a:extLst>
              <a:ext uri="{FF2B5EF4-FFF2-40B4-BE49-F238E27FC236}">
                <a16:creationId xmlns:a16="http://schemas.microsoft.com/office/drawing/2014/main" id="{6A63ACF5-37EC-4A4B-BEE9-11909082D2C0}"/>
              </a:ext>
            </a:extLst>
          </p:cNvPr>
          <p:cNvCxnSpPr>
            <a:cxnSpLocks/>
          </p:cNvCxnSpPr>
          <p:nvPr/>
        </p:nvCxnSpPr>
        <p:spPr>
          <a:xfrm flipV="1">
            <a:off x="5670884" y="2205789"/>
            <a:ext cx="1981200" cy="256674"/>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6364E10-5CAE-B148-B61F-28B4D8D538CF}"/>
              </a:ext>
            </a:extLst>
          </p:cNvPr>
          <p:cNvSpPr/>
          <p:nvPr/>
        </p:nvSpPr>
        <p:spPr>
          <a:xfrm>
            <a:off x="8325852" y="2874962"/>
            <a:ext cx="278330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took ICBC 35 years to reach global dominance</a:t>
            </a:r>
          </a:p>
        </p:txBody>
      </p:sp>
    </p:spTree>
    <p:extLst>
      <p:ext uri="{BB962C8B-B14F-4D97-AF65-F5344CB8AC3E}">
        <p14:creationId xmlns:p14="http://schemas.microsoft.com/office/powerpoint/2010/main" val="4119731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DA19D-A94A-074A-9EE8-F49D71194861}"/>
              </a:ext>
            </a:extLst>
          </p:cNvPr>
          <p:cNvSpPr>
            <a:spLocks noGrp="1"/>
          </p:cNvSpPr>
          <p:nvPr>
            <p:ph type="title"/>
          </p:nvPr>
        </p:nvSpPr>
        <p:spPr/>
        <p:txBody>
          <a:bodyPr/>
          <a:lstStyle/>
          <a:p>
            <a:r>
              <a:rPr lang="en-US" dirty="0"/>
              <a:t>$10 M investment</a:t>
            </a:r>
          </a:p>
        </p:txBody>
      </p:sp>
      <p:sp>
        <p:nvSpPr>
          <p:cNvPr id="3" name="Content Placeholder 2">
            <a:extLst>
              <a:ext uri="{FF2B5EF4-FFF2-40B4-BE49-F238E27FC236}">
                <a16:creationId xmlns:a16="http://schemas.microsoft.com/office/drawing/2014/main" id="{0C57DCBA-64A6-554A-AADE-61916A442124}"/>
              </a:ext>
            </a:extLst>
          </p:cNvPr>
          <p:cNvSpPr>
            <a:spLocks noGrp="1"/>
          </p:cNvSpPr>
          <p:nvPr>
            <p:ph idx="1"/>
          </p:nvPr>
        </p:nvSpPr>
        <p:spPr/>
        <p:txBody>
          <a:bodyPr/>
          <a:lstStyle/>
          <a:p>
            <a:r>
              <a:rPr lang="en-US" dirty="0"/>
              <a:t>For one year</a:t>
            </a:r>
          </a:p>
          <a:p>
            <a:pPr lvl="1"/>
            <a:r>
              <a:rPr lang="en-US" dirty="0"/>
              <a:t>$10 M x 76 →  $760 M</a:t>
            </a:r>
          </a:p>
          <a:p>
            <a:r>
              <a:rPr lang="en-US" dirty="0"/>
              <a:t>For ten years</a:t>
            </a:r>
          </a:p>
          <a:p>
            <a:pPr lvl="1"/>
            <a:r>
              <a:rPr lang="en-US" dirty="0"/>
              <a:t>$760 M x 10 →  $7.6 B</a:t>
            </a:r>
          </a:p>
          <a:p>
            <a:pPr lvl="1"/>
            <a:endParaRPr lang="en-US" dirty="0"/>
          </a:p>
        </p:txBody>
      </p:sp>
    </p:spTree>
    <p:extLst>
      <p:ext uri="{BB962C8B-B14F-4D97-AF65-F5344CB8AC3E}">
        <p14:creationId xmlns:p14="http://schemas.microsoft.com/office/powerpoint/2010/main" val="4966732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E008-2F3A-E44C-81CA-BC7E0C747C47}"/>
              </a:ext>
            </a:extLst>
          </p:cNvPr>
          <p:cNvSpPr>
            <a:spLocks noGrp="1"/>
          </p:cNvSpPr>
          <p:nvPr>
            <p:ph type="title"/>
          </p:nvPr>
        </p:nvSpPr>
        <p:spPr/>
        <p:txBody>
          <a:bodyPr/>
          <a:lstStyle/>
          <a:p>
            <a:r>
              <a:rPr lang="en-US" dirty="0"/>
              <a:t>Derivatives</a:t>
            </a:r>
          </a:p>
        </p:txBody>
      </p:sp>
      <p:sp>
        <p:nvSpPr>
          <p:cNvPr id="3" name="Content Placeholder 2">
            <a:extLst>
              <a:ext uri="{FF2B5EF4-FFF2-40B4-BE49-F238E27FC236}">
                <a16:creationId xmlns:a16="http://schemas.microsoft.com/office/drawing/2014/main" id="{9475AB96-F1E3-EE47-A918-559653A0224D}"/>
              </a:ext>
            </a:extLst>
          </p:cNvPr>
          <p:cNvSpPr>
            <a:spLocks noGrp="1"/>
          </p:cNvSpPr>
          <p:nvPr>
            <p:ph idx="1"/>
          </p:nvPr>
        </p:nvSpPr>
        <p:spPr/>
        <p:txBody>
          <a:bodyPr/>
          <a:lstStyle/>
          <a:p>
            <a:r>
              <a:rPr lang="en-US" dirty="0"/>
              <a:t>Opportunity for “trustless,” tokenized, collateralized assets and derivatives marketplace    </a:t>
            </a:r>
          </a:p>
          <a:p>
            <a:r>
              <a:rPr lang="en-US" dirty="0"/>
              <a:t>Derivative, collateralized markets could represent trillions of dollars of additional capital to the Libra system.</a:t>
            </a:r>
          </a:p>
        </p:txBody>
      </p:sp>
    </p:spTree>
    <p:extLst>
      <p:ext uri="{BB962C8B-B14F-4D97-AF65-F5344CB8AC3E}">
        <p14:creationId xmlns:p14="http://schemas.microsoft.com/office/powerpoint/2010/main" val="2368823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F459-600D-3C49-9AA6-6D4904196689}"/>
              </a:ext>
            </a:extLst>
          </p:cNvPr>
          <p:cNvSpPr>
            <a:spLocks noGrp="1"/>
          </p:cNvSpPr>
          <p:nvPr>
            <p:ph type="title"/>
          </p:nvPr>
        </p:nvSpPr>
        <p:spPr/>
        <p:txBody>
          <a:bodyPr/>
          <a:lstStyle/>
          <a:p>
            <a:r>
              <a:rPr lang="en-US" dirty="0"/>
              <a:t>Bitcoin &amp; Ethereum are for nerds</a:t>
            </a:r>
          </a:p>
        </p:txBody>
      </p:sp>
      <p:sp>
        <p:nvSpPr>
          <p:cNvPr id="3" name="Content Placeholder 2">
            <a:extLst>
              <a:ext uri="{FF2B5EF4-FFF2-40B4-BE49-F238E27FC236}">
                <a16:creationId xmlns:a16="http://schemas.microsoft.com/office/drawing/2014/main" id="{72B60671-4DF4-AE47-B2F8-DBA79565FDC2}"/>
              </a:ext>
            </a:extLst>
          </p:cNvPr>
          <p:cNvSpPr>
            <a:spLocks noGrp="1"/>
          </p:cNvSpPr>
          <p:nvPr>
            <p:ph idx="1"/>
          </p:nvPr>
        </p:nvSpPr>
        <p:spPr/>
        <p:txBody>
          <a:bodyPr/>
          <a:lstStyle/>
          <a:p>
            <a:r>
              <a:rPr lang="en-US" dirty="0"/>
              <a:t>What’s a hash</a:t>
            </a:r>
          </a:p>
          <a:p>
            <a:r>
              <a:rPr lang="en-US" dirty="0"/>
              <a:t>What’s block</a:t>
            </a:r>
          </a:p>
          <a:p>
            <a:r>
              <a:rPr lang="en-US" dirty="0"/>
              <a:t>What do you mean I need a key pair?</a:t>
            </a:r>
          </a:p>
          <a:p>
            <a:r>
              <a:rPr lang="en-US" dirty="0"/>
              <a:t>No customer service</a:t>
            </a:r>
          </a:p>
          <a:p>
            <a:endParaRPr lang="en-US" dirty="0"/>
          </a:p>
        </p:txBody>
      </p:sp>
    </p:spTree>
    <p:extLst>
      <p:ext uri="{BB962C8B-B14F-4D97-AF65-F5344CB8AC3E}">
        <p14:creationId xmlns:p14="http://schemas.microsoft.com/office/powerpoint/2010/main" val="518392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F459-600D-3C49-9AA6-6D4904196689}"/>
              </a:ext>
            </a:extLst>
          </p:cNvPr>
          <p:cNvSpPr>
            <a:spLocks noGrp="1"/>
          </p:cNvSpPr>
          <p:nvPr>
            <p:ph type="title"/>
          </p:nvPr>
        </p:nvSpPr>
        <p:spPr/>
        <p:txBody>
          <a:bodyPr/>
          <a:lstStyle/>
          <a:p>
            <a:r>
              <a:rPr lang="en-US" dirty="0"/>
              <a:t>Scalability challenges of public blockchain</a:t>
            </a:r>
          </a:p>
        </p:txBody>
      </p:sp>
      <p:sp>
        <p:nvSpPr>
          <p:cNvPr id="3" name="Content Placeholder 2">
            <a:extLst>
              <a:ext uri="{FF2B5EF4-FFF2-40B4-BE49-F238E27FC236}">
                <a16:creationId xmlns:a16="http://schemas.microsoft.com/office/drawing/2014/main" id="{72B60671-4DF4-AE47-B2F8-DBA79565FDC2}"/>
              </a:ext>
            </a:extLst>
          </p:cNvPr>
          <p:cNvSpPr>
            <a:spLocks noGrp="1"/>
          </p:cNvSpPr>
          <p:nvPr>
            <p:ph idx="1"/>
          </p:nvPr>
        </p:nvSpPr>
        <p:spPr/>
        <p:txBody>
          <a:bodyPr/>
          <a:lstStyle/>
          <a:p>
            <a:r>
              <a:rPr lang="en-US" dirty="0"/>
              <a:t>~7 transactions per second</a:t>
            </a:r>
          </a:p>
          <a:p>
            <a:r>
              <a:rPr lang="en-US" dirty="0"/>
              <a:t>Volatility</a:t>
            </a:r>
          </a:p>
          <a:p>
            <a:r>
              <a:rPr lang="en-US" dirty="0"/>
              <a:t>Acceptance of cryptocurrency</a:t>
            </a:r>
          </a:p>
          <a:p>
            <a:r>
              <a:rPr lang="en-US" dirty="0"/>
              <a:t>Difficult to use </a:t>
            </a:r>
          </a:p>
          <a:p>
            <a:endParaRPr lang="en-US" dirty="0"/>
          </a:p>
        </p:txBody>
      </p:sp>
    </p:spTree>
    <p:extLst>
      <p:ext uri="{BB962C8B-B14F-4D97-AF65-F5344CB8AC3E}">
        <p14:creationId xmlns:p14="http://schemas.microsoft.com/office/powerpoint/2010/main" val="3463376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0756-2F44-594A-A329-F5C7DCAB0FAC}"/>
              </a:ext>
            </a:extLst>
          </p:cNvPr>
          <p:cNvSpPr>
            <a:spLocks noGrp="1"/>
          </p:cNvSpPr>
          <p:nvPr>
            <p:ph type="title"/>
          </p:nvPr>
        </p:nvSpPr>
        <p:spPr/>
        <p:txBody>
          <a:bodyPr/>
          <a:lstStyle/>
          <a:p>
            <a:r>
              <a:rPr lang="en-US" dirty="0"/>
              <a:t>FB’s ecosystem</a:t>
            </a:r>
          </a:p>
        </p:txBody>
      </p:sp>
      <p:sp>
        <p:nvSpPr>
          <p:cNvPr id="3" name="Content Placeholder 2">
            <a:extLst>
              <a:ext uri="{FF2B5EF4-FFF2-40B4-BE49-F238E27FC236}">
                <a16:creationId xmlns:a16="http://schemas.microsoft.com/office/drawing/2014/main" id="{6C5D10E0-2DFE-D64C-B4F3-0C3B68807BBD}"/>
              </a:ext>
            </a:extLst>
          </p:cNvPr>
          <p:cNvSpPr>
            <a:spLocks noGrp="1"/>
          </p:cNvSpPr>
          <p:nvPr>
            <p:ph idx="1"/>
          </p:nvPr>
        </p:nvSpPr>
        <p:spPr/>
        <p:txBody>
          <a:bodyPr/>
          <a:lstStyle/>
          <a:p>
            <a:r>
              <a:rPr lang="en-US" dirty="0"/>
              <a:t>7 million advertisers </a:t>
            </a:r>
          </a:p>
          <a:p>
            <a:r>
              <a:rPr lang="en-US" dirty="0"/>
              <a:t>90 million small businesses</a:t>
            </a:r>
          </a:p>
          <a:p>
            <a:r>
              <a:rPr lang="en-US" dirty="0"/>
              <a:t>2.5 billion people on FB apps</a:t>
            </a:r>
          </a:p>
          <a:p>
            <a:pPr lvl="1"/>
            <a:r>
              <a:rPr lang="en-US" dirty="0"/>
              <a:t>Facebook, Instagram, WhatsApp, Messenger</a:t>
            </a:r>
          </a:p>
          <a:p>
            <a:r>
              <a:rPr lang="en-US" dirty="0"/>
              <a:t>15 years experience delivering apps</a:t>
            </a:r>
          </a:p>
        </p:txBody>
      </p:sp>
    </p:spTree>
    <p:extLst>
      <p:ext uri="{BB962C8B-B14F-4D97-AF65-F5344CB8AC3E}">
        <p14:creationId xmlns:p14="http://schemas.microsoft.com/office/powerpoint/2010/main" val="179610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E48-A8A8-0047-8246-4427FDB8EF1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609A6657-DF05-9947-AF6A-D0652B47A122}"/>
              </a:ext>
            </a:extLst>
          </p:cNvPr>
          <p:cNvSpPr>
            <a:spLocks noGrp="1"/>
          </p:cNvSpPr>
          <p:nvPr>
            <p:ph idx="1"/>
          </p:nvPr>
        </p:nvSpPr>
        <p:spPr/>
        <p:txBody>
          <a:bodyPr/>
          <a:lstStyle/>
          <a:p>
            <a:r>
              <a:rPr lang="en-US" dirty="0"/>
              <a:t>Global payment method</a:t>
            </a:r>
          </a:p>
          <a:p>
            <a:r>
              <a:rPr lang="en-US" dirty="0"/>
              <a:t>More efficient - faster</a:t>
            </a:r>
          </a:p>
          <a:p>
            <a:r>
              <a:rPr lang="en-US" dirty="0"/>
              <a:t>Fewer fees</a:t>
            </a:r>
          </a:p>
          <a:p>
            <a:r>
              <a:rPr lang="en-US" dirty="0"/>
              <a:t>Accessible to unbanked</a:t>
            </a:r>
          </a:p>
          <a:p>
            <a:r>
              <a:rPr lang="en-US" dirty="0"/>
              <a:t>Programmable money</a:t>
            </a:r>
          </a:p>
          <a:p>
            <a:r>
              <a:rPr lang="en-US" dirty="0"/>
              <a:t>More stable through decentralization.</a:t>
            </a:r>
          </a:p>
        </p:txBody>
      </p:sp>
    </p:spTree>
    <p:extLst>
      <p:ext uri="{BB962C8B-B14F-4D97-AF65-F5344CB8AC3E}">
        <p14:creationId xmlns:p14="http://schemas.microsoft.com/office/powerpoint/2010/main" val="3970002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113CC-351A-F048-A175-4EB7E07FBAC8}"/>
              </a:ext>
            </a:extLst>
          </p:cNvPr>
          <p:cNvPicPr>
            <a:picLocks noChangeAspect="1"/>
          </p:cNvPicPr>
          <p:nvPr/>
        </p:nvPicPr>
        <p:blipFill rotWithShape="1">
          <a:blip r:embed="rId3"/>
          <a:srcRect b="10644"/>
          <a:stretch/>
        </p:blipFill>
        <p:spPr>
          <a:xfrm>
            <a:off x="0" y="0"/>
            <a:ext cx="12192000" cy="6858000"/>
          </a:xfrm>
          <a:prstGeom prst="rect">
            <a:avLst/>
          </a:prstGeom>
        </p:spPr>
      </p:pic>
    </p:spTree>
    <p:extLst>
      <p:ext uri="{BB962C8B-B14F-4D97-AF65-F5344CB8AC3E}">
        <p14:creationId xmlns:p14="http://schemas.microsoft.com/office/powerpoint/2010/main" val="2141101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738378" y="2459504"/>
            <a:ext cx="10715241" cy="1938992"/>
          </a:xfrm>
          <a:prstGeom prst="rect">
            <a:avLst/>
          </a:prstGeom>
          <a:noFill/>
        </p:spPr>
        <p:txBody>
          <a:bodyPr wrap="none" rtlCol="0">
            <a:spAutoFit/>
          </a:bodyPr>
          <a:lstStyle/>
          <a:p>
            <a:r>
              <a:rPr lang="en-US" sz="12000" dirty="0"/>
              <a:t>Libra Foundation</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4406899" y="341312"/>
            <a:ext cx="3378200" cy="2489200"/>
          </a:xfrm>
          <a:prstGeom prst="rect">
            <a:avLst/>
          </a:prstGeom>
        </p:spPr>
      </p:pic>
      <p:pic>
        <p:nvPicPr>
          <p:cNvPr id="5" name="Picture 4" descr="Foundations | AT Observatory">
            <a:extLst>
              <a:ext uri="{FF2B5EF4-FFF2-40B4-BE49-F238E27FC236}">
                <a16:creationId xmlns:a16="http://schemas.microsoft.com/office/drawing/2014/main" id="{5F676719-1C39-0B46-B747-61DF0A240F89}"/>
              </a:ext>
            </a:extLst>
          </p:cNvPr>
          <p:cNvPicPr>
            <a:picLocks noChangeAspect="1"/>
          </p:cNvPicPr>
          <p:nvPr/>
        </p:nvPicPr>
        <p:blipFill>
          <a:blip r:embed="rId4">
            <a:duotone>
              <a:schemeClr val="accent4">
                <a:shade val="45000"/>
                <a:satMod val="135000"/>
              </a:schemeClr>
              <a:prstClr val="white"/>
            </a:duotone>
            <a:extLst>
              <a:ext uri="{837473B0-CC2E-450A-ABE3-18F120FF3D39}">
                <a1611:picAttrSrcUrl xmlns:a1611="http://schemas.microsoft.com/office/drawing/2016/11/main" r:id="rId5"/>
              </a:ext>
            </a:extLst>
          </a:blip>
          <a:stretch>
            <a:fillRect/>
          </a:stretch>
        </p:blipFill>
        <p:spPr>
          <a:xfrm>
            <a:off x="7358705" y="630704"/>
            <a:ext cx="1795549" cy="1828800"/>
          </a:xfrm>
          <a:prstGeom prst="rect">
            <a:avLst/>
          </a:prstGeom>
        </p:spPr>
      </p:pic>
    </p:spTree>
    <p:extLst>
      <p:ext uri="{BB962C8B-B14F-4D97-AF65-F5344CB8AC3E}">
        <p14:creationId xmlns:p14="http://schemas.microsoft.com/office/powerpoint/2010/main" val="1831846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44EE6D-8C65-8942-A782-22FB125C2F27}"/>
              </a:ext>
            </a:extLst>
          </p:cNvPr>
          <p:cNvSpPr/>
          <p:nvPr/>
        </p:nvSpPr>
        <p:spPr>
          <a:xfrm>
            <a:off x="1073943" y="2705725"/>
            <a:ext cx="10044113" cy="1446550"/>
          </a:xfrm>
          <a:prstGeom prst="rect">
            <a:avLst/>
          </a:prstGeom>
        </p:spPr>
        <p:txBody>
          <a:bodyPr wrap="square">
            <a:spAutoFit/>
          </a:bodyPr>
          <a:lstStyle/>
          <a:p>
            <a:r>
              <a:rPr lang="en-US" sz="4400" i="1" dirty="0"/>
              <a:t>If we were controlling it, very few people would want to jump on and make it theirs</a:t>
            </a:r>
          </a:p>
        </p:txBody>
      </p:sp>
      <p:sp>
        <p:nvSpPr>
          <p:cNvPr id="4" name="Rectangle 3">
            <a:extLst>
              <a:ext uri="{FF2B5EF4-FFF2-40B4-BE49-F238E27FC236}">
                <a16:creationId xmlns:a16="http://schemas.microsoft.com/office/drawing/2014/main" id="{4BD8AE77-46E0-3245-AE96-0F76B639DE0A}"/>
              </a:ext>
            </a:extLst>
          </p:cNvPr>
          <p:cNvSpPr/>
          <p:nvPr/>
        </p:nvSpPr>
        <p:spPr>
          <a:xfrm>
            <a:off x="6921971" y="4382125"/>
            <a:ext cx="4196085" cy="369332"/>
          </a:xfrm>
          <a:prstGeom prst="rect">
            <a:avLst/>
          </a:prstGeom>
        </p:spPr>
        <p:txBody>
          <a:bodyPr wrap="none">
            <a:spAutoFit/>
          </a:bodyPr>
          <a:lstStyle/>
          <a:p>
            <a:r>
              <a:rPr lang="en-US" dirty="0">
                <a:solidFill>
                  <a:schemeClr val="tx1">
                    <a:lumMod val="50000"/>
                    <a:lumOff val="50000"/>
                  </a:schemeClr>
                </a:solidFill>
              </a:rPr>
              <a:t>David Marcus, Facebook’s VP of blockchain</a:t>
            </a:r>
          </a:p>
        </p:txBody>
      </p:sp>
    </p:spTree>
    <p:extLst>
      <p:ext uri="{BB962C8B-B14F-4D97-AF65-F5344CB8AC3E}">
        <p14:creationId xmlns:p14="http://schemas.microsoft.com/office/powerpoint/2010/main" val="128696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FDC03-41B8-7C48-9818-042D9A09ADCC}"/>
              </a:ext>
            </a:extLst>
          </p:cNvPr>
          <p:cNvSpPr>
            <a:spLocks noGrp="1"/>
          </p:cNvSpPr>
          <p:nvPr>
            <p:ph type="title"/>
          </p:nvPr>
        </p:nvSpPr>
        <p:spPr/>
        <p:txBody>
          <a:bodyPr/>
          <a:lstStyle/>
          <a:p>
            <a:r>
              <a:rPr lang="en-US" dirty="0"/>
              <a:t>Libra Foundation</a:t>
            </a:r>
          </a:p>
        </p:txBody>
      </p:sp>
      <p:sp>
        <p:nvSpPr>
          <p:cNvPr id="3" name="Content Placeholder 2">
            <a:extLst>
              <a:ext uri="{FF2B5EF4-FFF2-40B4-BE49-F238E27FC236}">
                <a16:creationId xmlns:a16="http://schemas.microsoft.com/office/drawing/2014/main" id="{AF0B80B2-D060-F744-98E0-DBAD47C7F7CF}"/>
              </a:ext>
            </a:extLst>
          </p:cNvPr>
          <p:cNvSpPr>
            <a:spLocks noGrp="1"/>
          </p:cNvSpPr>
          <p:nvPr>
            <p:ph idx="1"/>
          </p:nvPr>
        </p:nvSpPr>
        <p:spPr/>
        <p:txBody>
          <a:bodyPr/>
          <a:lstStyle/>
          <a:p>
            <a:r>
              <a:rPr lang="en-US" dirty="0"/>
              <a:t>Facebook gets one vote</a:t>
            </a:r>
          </a:p>
          <a:p>
            <a:r>
              <a:rPr lang="en-US" dirty="0"/>
              <a:t>Other votes go to founding members</a:t>
            </a:r>
          </a:p>
          <a:p>
            <a:r>
              <a:rPr lang="en-US" dirty="0"/>
              <a:t>Members pay $10 M to join</a:t>
            </a:r>
          </a:p>
          <a:p>
            <a:r>
              <a:rPr lang="en-US" dirty="0"/>
              <a:t>Foundation:</a:t>
            </a:r>
          </a:p>
          <a:p>
            <a:pPr lvl="1"/>
            <a:r>
              <a:rPr lang="en-US" dirty="0"/>
              <a:t>Open source Libra Blockchain</a:t>
            </a:r>
          </a:p>
          <a:p>
            <a:pPr lvl="1"/>
            <a:r>
              <a:rPr lang="en-US" dirty="0"/>
              <a:t>Developer platform</a:t>
            </a:r>
          </a:p>
          <a:p>
            <a:pPr lvl="1"/>
            <a:r>
              <a:rPr lang="en-US" dirty="0"/>
              <a:t>Move programming language</a:t>
            </a:r>
          </a:p>
          <a:p>
            <a:pPr lvl="1"/>
            <a:r>
              <a:rPr lang="en-US" dirty="0"/>
              <a:t>Signs up business to libra</a:t>
            </a:r>
          </a:p>
          <a:p>
            <a:pPr lvl="1"/>
            <a:r>
              <a:rPr lang="en-US" dirty="0"/>
              <a:t>Customer discounts, rewards</a:t>
            </a:r>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262804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0B39-0D4F-5841-9FC8-B8CA2DB3C933}"/>
              </a:ext>
            </a:extLst>
          </p:cNvPr>
          <p:cNvSpPr>
            <a:spLocks noGrp="1"/>
          </p:cNvSpPr>
          <p:nvPr>
            <p:ph type="title"/>
          </p:nvPr>
        </p:nvSpPr>
        <p:spPr/>
        <p:txBody>
          <a:bodyPr/>
          <a:lstStyle/>
          <a:p>
            <a:r>
              <a:rPr lang="en-US" dirty="0"/>
              <a:t>What is it?</a:t>
            </a:r>
          </a:p>
        </p:txBody>
      </p:sp>
      <p:sp>
        <p:nvSpPr>
          <p:cNvPr id="3" name="Content Placeholder 2">
            <a:extLst>
              <a:ext uri="{FF2B5EF4-FFF2-40B4-BE49-F238E27FC236}">
                <a16:creationId xmlns:a16="http://schemas.microsoft.com/office/drawing/2014/main" id="{AF4D74D6-6C4A-D943-A405-606B3C25F9BB}"/>
              </a:ext>
            </a:extLst>
          </p:cNvPr>
          <p:cNvSpPr>
            <a:spLocks noGrp="1"/>
          </p:cNvSpPr>
          <p:nvPr>
            <p:ph idx="1"/>
          </p:nvPr>
        </p:nvSpPr>
        <p:spPr/>
        <p:txBody>
          <a:bodyPr/>
          <a:lstStyle/>
          <a:p>
            <a:r>
              <a:rPr lang="en-US" dirty="0"/>
              <a:t>A new payment network from scratch, complete with its own currency</a:t>
            </a:r>
          </a:p>
        </p:txBody>
      </p:sp>
    </p:spTree>
    <p:extLst>
      <p:ext uri="{BB962C8B-B14F-4D97-AF65-F5344CB8AC3E}">
        <p14:creationId xmlns:p14="http://schemas.microsoft.com/office/powerpoint/2010/main" val="2216376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B8CED-4BD7-2C40-825F-F8C3FFB5E82E}"/>
              </a:ext>
            </a:extLst>
          </p:cNvPr>
          <p:cNvSpPr>
            <a:spLocks noGrp="1"/>
          </p:cNvSpPr>
          <p:nvPr>
            <p:ph type="title"/>
          </p:nvPr>
        </p:nvSpPr>
        <p:spPr/>
        <p:txBody>
          <a:bodyPr/>
          <a:lstStyle/>
          <a:p>
            <a:r>
              <a:rPr lang="en-US" dirty="0"/>
              <a:t>Members</a:t>
            </a:r>
          </a:p>
        </p:txBody>
      </p:sp>
      <p:sp>
        <p:nvSpPr>
          <p:cNvPr id="3" name="Content Placeholder 2">
            <a:extLst>
              <a:ext uri="{FF2B5EF4-FFF2-40B4-BE49-F238E27FC236}">
                <a16:creationId xmlns:a16="http://schemas.microsoft.com/office/drawing/2014/main" id="{1A6D2B67-4A64-EC43-B282-4643A717C49E}"/>
              </a:ext>
            </a:extLst>
          </p:cNvPr>
          <p:cNvSpPr>
            <a:spLocks noGrp="1"/>
          </p:cNvSpPr>
          <p:nvPr>
            <p:ph idx="1"/>
          </p:nvPr>
        </p:nvSpPr>
        <p:spPr/>
        <p:txBody>
          <a:bodyPr/>
          <a:lstStyle/>
          <a:p>
            <a:r>
              <a:rPr lang="en-US" dirty="0"/>
              <a:t>$10 M to join</a:t>
            </a:r>
          </a:p>
          <a:p>
            <a:r>
              <a:rPr lang="en-US" dirty="0"/>
              <a:t>1 vote on Libra Association Council</a:t>
            </a:r>
          </a:p>
          <a:p>
            <a:r>
              <a:rPr lang="en-US" dirty="0"/>
              <a:t>Larger of 1 vote or 1% of total vote</a:t>
            </a:r>
          </a:p>
          <a:p>
            <a:r>
              <a:rPr lang="en-US" dirty="0"/>
              <a:t>Share interest – proportional to investment</a:t>
            </a:r>
          </a:p>
          <a:p>
            <a:r>
              <a:rPr lang="en-US" dirty="0"/>
              <a:t>Architected for decentralization</a:t>
            </a:r>
          </a:p>
          <a:p>
            <a:r>
              <a:rPr lang="en-US" dirty="0"/>
              <a:t>Permissioned blockchain</a:t>
            </a:r>
          </a:p>
          <a:p>
            <a:pPr lvl="1"/>
            <a:r>
              <a:rPr lang="en-US" dirty="0"/>
              <a:t>The club model</a:t>
            </a:r>
          </a:p>
          <a:p>
            <a:endParaRPr lang="en-US" dirty="0"/>
          </a:p>
          <a:p>
            <a:endParaRPr lang="en-US" dirty="0"/>
          </a:p>
        </p:txBody>
      </p:sp>
    </p:spTree>
    <p:extLst>
      <p:ext uri="{BB962C8B-B14F-4D97-AF65-F5344CB8AC3E}">
        <p14:creationId xmlns:p14="http://schemas.microsoft.com/office/powerpoint/2010/main" val="285581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EB66-9CEF-1444-B3FC-FAA80A04289E}"/>
              </a:ext>
            </a:extLst>
          </p:cNvPr>
          <p:cNvSpPr>
            <a:spLocks noGrp="1"/>
          </p:cNvSpPr>
          <p:nvPr>
            <p:ph type="title"/>
          </p:nvPr>
        </p:nvSpPr>
        <p:spPr/>
        <p:txBody>
          <a:bodyPr/>
          <a:lstStyle/>
          <a:p>
            <a:r>
              <a:rPr lang="en-US" dirty="0"/>
              <a:t>Membership Requirements</a:t>
            </a:r>
          </a:p>
        </p:txBody>
      </p:sp>
      <p:sp>
        <p:nvSpPr>
          <p:cNvPr id="3" name="Content Placeholder 2">
            <a:extLst>
              <a:ext uri="{FF2B5EF4-FFF2-40B4-BE49-F238E27FC236}">
                <a16:creationId xmlns:a16="http://schemas.microsoft.com/office/drawing/2014/main" id="{E457EFED-AC36-D54C-B3E0-BBE8C0B2AD01}"/>
              </a:ext>
            </a:extLst>
          </p:cNvPr>
          <p:cNvSpPr>
            <a:spLocks noGrp="1"/>
          </p:cNvSpPr>
          <p:nvPr>
            <p:ph idx="1"/>
          </p:nvPr>
        </p:nvSpPr>
        <p:spPr/>
        <p:txBody>
          <a:bodyPr/>
          <a:lstStyle/>
          <a:p>
            <a:r>
              <a:rPr lang="en-US" dirty="0"/>
              <a:t>100 Mbps dedicated internet connection</a:t>
            </a:r>
          </a:p>
          <a:p>
            <a:r>
              <a:rPr lang="en-US" dirty="0"/>
              <a:t>Half a rack of server space</a:t>
            </a:r>
          </a:p>
          <a:p>
            <a:r>
              <a:rPr lang="en-US" dirty="0"/>
              <a:t>Full time engineer</a:t>
            </a:r>
          </a:p>
          <a:p>
            <a:r>
              <a:rPr lang="en-US" dirty="0"/>
              <a:t>Secure infrastructure</a:t>
            </a:r>
          </a:p>
          <a:p>
            <a:r>
              <a:rPr lang="en-US" dirty="0"/>
              <a:t>Market value: over $1 billion</a:t>
            </a:r>
          </a:p>
          <a:p>
            <a:r>
              <a:rPr lang="en-US" dirty="0"/>
              <a:t>Scale: reach 20+ million people/year globally</a:t>
            </a:r>
          </a:p>
          <a:p>
            <a:r>
              <a:rPr lang="en-US" dirty="0"/>
              <a:t>Brand: Top-100 industry leader</a:t>
            </a:r>
          </a:p>
          <a:p>
            <a:r>
              <a:rPr lang="en-US" dirty="0"/>
              <a:t>Different criteria for non-profits, universities</a:t>
            </a:r>
          </a:p>
        </p:txBody>
      </p:sp>
    </p:spTree>
    <p:extLst>
      <p:ext uri="{BB962C8B-B14F-4D97-AF65-F5344CB8AC3E}">
        <p14:creationId xmlns:p14="http://schemas.microsoft.com/office/powerpoint/2010/main" val="35133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326B-135B-294B-B634-6516AEE22AE5}"/>
              </a:ext>
            </a:extLst>
          </p:cNvPr>
          <p:cNvSpPr>
            <a:spLocks noGrp="1"/>
          </p:cNvSpPr>
          <p:nvPr>
            <p:ph type="title"/>
          </p:nvPr>
        </p:nvSpPr>
        <p:spPr/>
        <p:txBody>
          <a:bodyPr/>
          <a:lstStyle/>
          <a:p>
            <a:r>
              <a:rPr lang="en-US" dirty="0"/>
              <a:t>28 founding members</a:t>
            </a:r>
          </a:p>
        </p:txBody>
      </p:sp>
      <p:sp>
        <p:nvSpPr>
          <p:cNvPr id="3" name="Content Placeholder 2">
            <a:extLst>
              <a:ext uri="{FF2B5EF4-FFF2-40B4-BE49-F238E27FC236}">
                <a16:creationId xmlns:a16="http://schemas.microsoft.com/office/drawing/2014/main" id="{098E375D-CE13-DD49-A7B5-5404C4B142B2}"/>
              </a:ext>
            </a:extLst>
          </p:cNvPr>
          <p:cNvSpPr>
            <a:spLocks noGrp="1"/>
          </p:cNvSpPr>
          <p:nvPr>
            <p:ph idx="1"/>
          </p:nvPr>
        </p:nvSpPr>
        <p:spPr/>
        <p:txBody>
          <a:bodyPr>
            <a:normAutofit fontScale="92500"/>
          </a:bodyPr>
          <a:lstStyle/>
          <a:p>
            <a:r>
              <a:rPr lang="en-US" dirty="0"/>
              <a:t>Payments: Mastercard, PayPal, </a:t>
            </a:r>
            <a:r>
              <a:rPr lang="en-US" dirty="0" err="1"/>
              <a:t>PayU</a:t>
            </a:r>
            <a:r>
              <a:rPr lang="en-US" dirty="0"/>
              <a:t> (Naspers’ fintech arm), Stripe, Visa</a:t>
            </a:r>
          </a:p>
          <a:p>
            <a:r>
              <a:rPr lang="en-US" dirty="0"/>
              <a:t>Technology and marketplaces: Booking Holdings, eBay, Facebook/Calibra, </a:t>
            </a:r>
            <a:r>
              <a:rPr lang="en-US" dirty="0" err="1"/>
              <a:t>Farfetch</a:t>
            </a:r>
            <a:r>
              <a:rPr lang="en-US" dirty="0"/>
              <a:t>, Lyft, Mercado Pago, Spotify AB, Uber Technologies, Inc.</a:t>
            </a:r>
          </a:p>
          <a:p>
            <a:r>
              <a:rPr lang="en-US" dirty="0"/>
              <a:t>Telecommunications: Iliad, Vodafone Group</a:t>
            </a:r>
          </a:p>
          <a:p>
            <a:r>
              <a:rPr lang="en-US" dirty="0"/>
              <a:t>Blockchain: Anchorage, Bison Trails, Coinbase, Inc., </a:t>
            </a:r>
            <a:r>
              <a:rPr lang="en-US" dirty="0" err="1"/>
              <a:t>Xapo</a:t>
            </a:r>
            <a:r>
              <a:rPr lang="en-US" dirty="0"/>
              <a:t> Holdings Limited</a:t>
            </a:r>
          </a:p>
          <a:p>
            <a:r>
              <a:rPr lang="en-US" dirty="0"/>
              <a:t>Venture Capital: Andreessen Horowitz, Breakthrough Initiatives, Ribbit Capital, Thrive Capital, Union Square Ventures</a:t>
            </a:r>
          </a:p>
          <a:p>
            <a:r>
              <a:rPr lang="en-US" dirty="0"/>
              <a:t>Nonprofit and multilateral organizations, and academic institutions: Creative Destruction Lab, Kiva, Mercy Corps, Women’s World Banking</a:t>
            </a:r>
          </a:p>
        </p:txBody>
      </p:sp>
    </p:spTree>
    <p:extLst>
      <p:ext uri="{BB962C8B-B14F-4D97-AF65-F5344CB8AC3E}">
        <p14:creationId xmlns:p14="http://schemas.microsoft.com/office/powerpoint/2010/main" val="1068366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0F97BB-8364-4E46-B9AA-B595BA89E136}"/>
              </a:ext>
            </a:extLst>
          </p:cNvPr>
          <p:cNvPicPr>
            <a:picLocks noChangeAspect="1"/>
          </p:cNvPicPr>
          <p:nvPr/>
        </p:nvPicPr>
        <p:blipFill>
          <a:blip r:embed="rId3"/>
          <a:stretch>
            <a:fillRect/>
          </a:stretch>
        </p:blipFill>
        <p:spPr>
          <a:xfrm>
            <a:off x="1369966" y="0"/>
            <a:ext cx="9452067" cy="6858000"/>
          </a:xfrm>
          <a:prstGeom prst="rect">
            <a:avLst/>
          </a:prstGeom>
        </p:spPr>
      </p:pic>
    </p:spTree>
    <p:extLst>
      <p:ext uri="{BB962C8B-B14F-4D97-AF65-F5344CB8AC3E}">
        <p14:creationId xmlns:p14="http://schemas.microsoft.com/office/powerpoint/2010/main" val="22924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326B-135B-294B-B634-6516AEE22AE5}"/>
              </a:ext>
            </a:extLst>
          </p:cNvPr>
          <p:cNvSpPr>
            <a:spLocks noGrp="1"/>
          </p:cNvSpPr>
          <p:nvPr>
            <p:ph type="title"/>
          </p:nvPr>
        </p:nvSpPr>
        <p:spPr/>
        <p:txBody>
          <a:bodyPr/>
          <a:lstStyle/>
          <a:p>
            <a:r>
              <a:rPr lang="en-US" dirty="0"/>
              <a:t>100 founding members - target</a:t>
            </a:r>
          </a:p>
        </p:txBody>
      </p:sp>
      <p:sp>
        <p:nvSpPr>
          <p:cNvPr id="3" name="Content Placeholder 2">
            <a:extLst>
              <a:ext uri="{FF2B5EF4-FFF2-40B4-BE49-F238E27FC236}">
                <a16:creationId xmlns:a16="http://schemas.microsoft.com/office/drawing/2014/main" id="{098E375D-CE13-DD49-A7B5-5404C4B142B2}"/>
              </a:ext>
            </a:extLst>
          </p:cNvPr>
          <p:cNvSpPr>
            <a:spLocks noGrp="1"/>
          </p:cNvSpPr>
          <p:nvPr>
            <p:ph idx="1"/>
          </p:nvPr>
        </p:nvSpPr>
        <p:spPr/>
        <p:txBody>
          <a:bodyPr>
            <a:normAutofit/>
          </a:bodyPr>
          <a:lstStyle/>
          <a:p>
            <a:r>
              <a:rPr lang="en-US" dirty="0"/>
              <a:t>$1 Billion</a:t>
            </a:r>
          </a:p>
          <a:p>
            <a:endParaRPr lang="en-US" dirty="0"/>
          </a:p>
        </p:txBody>
      </p:sp>
    </p:spTree>
    <p:extLst>
      <p:ext uri="{BB962C8B-B14F-4D97-AF65-F5344CB8AC3E}">
        <p14:creationId xmlns:p14="http://schemas.microsoft.com/office/powerpoint/2010/main" val="2591956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326B-135B-294B-B634-6516AEE22AE5}"/>
              </a:ext>
            </a:extLst>
          </p:cNvPr>
          <p:cNvSpPr>
            <a:spLocks noGrp="1"/>
          </p:cNvSpPr>
          <p:nvPr>
            <p:ph type="title"/>
          </p:nvPr>
        </p:nvSpPr>
        <p:spPr/>
        <p:txBody>
          <a:bodyPr/>
          <a:lstStyle/>
          <a:p>
            <a:r>
              <a:rPr lang="en-US" dirty="0"/>
              <a:t>Switzerland</a:t>
            </a:r>
          </a:p>
        </p:txBody>
      </p:sp>
      <p:sp>
        <p:nvSpPr>
          <p:cNvPr id="3" name="Content Placeholder 2">
            <a:extLst>
              <a:ext uri="{FF2B5EF4-FFF2-40B4-BE49-F238E27FC236}">
                <a16:creationId xmlns:a16="http://schemas.microsoft.com/office/drawing/2014/main" id="{098E375D-CE13-DD49-A7B5-5404C4B142B2}"/>
              </a:ext>
            </a:extLst>
          </p:cNvPr>
          <p:cNvSpPr>
            <a:spLocks noGrp="1"/>
          </p:cNvSpPr>
          <p:nvPr>
            <p:ph idx="1"/>
          </p:nvPr>
        </p:nvSpPr>
        <p:spPr/>
        <p:txBody>
          <a:bodyPr>
            <a:normAutofit/>
          </a:bodyPr>
          <a:lstStyle/>
          <a:p>
            <a:r>
              <a:rPr lang="en-US" dirty="0"/>
              <a:t>The libra association is based on Geneva, Switzerland</a:t>
            </a:r>
          </a:p>
          <a:p>
            <a:r>
              <a:rPr lang="en-US" dirty="0"/>
              <a:t>Swiss Financial Market Supervisory Authority, FINMA</a:t>
            </a:r>
          </a:p>
          <a:p>
            <a:r>
              <a:rPr lang="en-US" dirty="0"/>
              <a:t>Clarity on blockchain technology regulation</a:t>
            </a:r>
          </a:p>
        </p:txBody>
      </p:sp>
    </p:spTree>
    <p:extLst>
      <p:ext uri="{BB962C8B-B14F-4D97-AF65-F5344CB8AC3E}">
        <p14:creationId xmlns:p14="http://schemas.microsoft.com/office/powerpoint/2010/main" val="23037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1501889" y="2459504"/>
            <a:ext cx="9188221" cy="1938992"/>
          </a:xfrm>
          <a:prstGeom prst="rect">
            <a:avLst/>
          </a:prstGeom>
          <a:noFill/>
        </p:spPr>
        <p:txBody>
          <a:bodyPr wrap="none" rtlCol="0">
            <a:spAutoFit/>
          </a:bodyPr>
          <a:lstStyle/>
          <a:p>
            <a:r>
              <a:rPr lang="en-US" sz="12000" dirty="0"/>
              <a:t>Libra Currency</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4406899" y="341312"/>
            <a:ext cx="3378200" cy="2489200"/>
          </a:xfrm>
          <a:prstGeom prst="rect">
            <a:avLst/>
          </a:prstGeom>
        </p:spPr>
      </p:pic>
      <p:grpSp>
        <p:nvGrpSpPr>
          <p:cNvPr id="5" name="Group 4">
            <a:extLst>
              <a:ext uri="{FF2B5EF4-FFF2-40B4-BE49-F238E27FC236}">
                <a16:creationId xmlns:a16="http://schemas.microsoft.com/office/drawing/2014/main" id="{A155070C-C76A-8943-AB82-18D4ECBC3A35}"/>
              </a:ext>
            </a:extLst>
          </p:cNvPr>
          <p:cNvGrpSpPr/>
          <p:nvPr/>
        </p:nvGrpSpPr>
        <p:grpSpPr>
          <a:xfrm>
            <a:off x="7322770" y="630704"/>
            <a:ext cx="1832933" cy="1828800"/>
            <a:chOff x="577678" y="4729849"/>
            <a:chExt cx="1832933" cy="1828800"/>
          </a:xfrm>
        </p:grpSpPr>
        <p:pic>
          <p:nvPicPr>
            <p:cNvPr id="6" name="Picture 5">
              <a:extLst>
                <a:ext uri="{FF2B5EF4-FFF2-40B4-BE49-F238E27FC236}">
                  <a16:creationId xmlns:a16="http://schemas.microsoft.com/office/drawing/2014/main" id="{1F25CA0E-E5FD-FB40-8800-5029662D40EC}"/>
                </a:ext>
              </a:extLst>
            </p:cNvPr>
            <p:cNvPicPr>
              <a:picLocks noChangeAspect="1"/>
            </p:cNvPicPr>
            <p:nvPr/>
          </p:nvPicPr>
          <p:blipFill>
            <a:blip r:embed="rId4"/>
            <a:stretch>
              <a:fillRect/>
            </a:stretch>
          </p:blipFill>
          <p:spPr>
            <a:xfrm>
              <a:off x="577678" y="4729849"/>
              <a:ext cx="1832933" cy="1828800"/>
            </a:xfrm>
            <a:prstGeom prst="rect">
              <a:avLst/>
            </a:prstGeom>
          </p:spPr>
        </p:pic>
        <p:pic>
          <p:nvPicPr>
            <p:cNvPr id="7" name="Picture 6">
              <a:extLst>
                <a:ext uri="{FF2B5EF4-FFF2-40B4-BE49-F238E27FC236}">
                  <a16:creationId xmlns:a16="http://schemas.microsoft.com/office/drawing/2014/main" id="{3CB9CC0D-4FA4-7840-989D-400C937EBA9A}"/>
                </a:ext>
              </a:extLst>
            </p:cNvPr>
            <p:cNvPicPr>
              <a:picLocks noChangeAspect="1"/>
            </p:cNvPicPr>
            <p:nvPr/>
          </p:nvPicPr>
          <p:blipFill>
            <a:blip r:embed="rId5"/>
            <a:stretch>
              <a:fillRect/>
            </a:stretch>
          </p:blipFill>
          <p:spPr>
            <a:xfrm>
              <a:off x="1138292" y="5301349"/>
              <a:ext cx="707571" cy="685800"/>
            </a:xfrm>
            <a:prstGeom prst="rect">
              <a:avLst/>
            </a:prstGeom>
          </p:spPr>
        </p:pic>
      </p:grpSp>
    </p:spTree>
    <p:extLst>
      <p:ext uri="{BB962C8B-B14F-4D97-AF65-F5344CB8AC3E}">
        <p14:creationId xmlns:p14="http://schemas.microsoft.com/office/powerpoint/2010/main" val="1530102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5B04-4802-7742-9DDF-0857C8346F6D}"/>
              </a:ext>
            </a:extLst>
          </p:cNvPr>
          <p:cNvSpPr>
            <a:spLocks noGrp="1"/>
          </p:cNvSpPr>
          <p:nvPr>
            <p:ph type="title"/>
          </p:nvPr>
        </p:nvSpPr>
        <p:spPr/>
        <p:txBody>
          <a:bodyPr/>
          <a:lstStyle/>
          <a:p>
            <a:r>
              <a:rPr lang="en-US" dirty="0"/>
              <a:t>Stablecoin Goals</a:t>
            </a:r>
          </a:p>
        </p:txBody>
      </p:sp>
      <p:sp>
        <p:nvSpPr>
          <p:cNvPr id="3" name="Content Placeholder 2">
            <a:extLst>
              <a:ext uri="{FF2B5EF4-FFF2-40B4-BE49-F238E27FC236}">
                <a16:creationId xmlns:a16="http://schemas.microsoft.com/office/drawing/2014/main" id="{8B4DC8F8-A068-1A4E-89D8-A62F91600B4E}"/>
              </a:ext>
            </a:extLst>
          </p:cNvPr>
          <p:cNvSpPr>
            <a:spLocks noGrp="1"/>
          </p:cNvSpPr>
          <p:nvPr>
            <p:ph idx="1"/>
          </p:nvPr>
        </p:nvSpPr>
        <p:spPr/>
        <p:txBody>
          <a:bodyPr>
            <a:normAutofit lnSpcReduction="10000"/>
          </a:bodyPr>
          <a:lstStyle/>
          <a:p>
            <a:r>
              <a:rPr lang="en-US" dirty="0"/>
              <a:t>Stability</a:t>
            </a:r>
          </a:p>
          <a:p>
            <a:r>
              <a:rPr lang="en-US" dirty="0"/>
              <a:t>Tied to a basket of:</a:t>
            </a:r>
          </a:p>
          <a:p>
            <a:pPr lvl="1"/>
            <a:r>
              <a:rPr lang="en-US" dirty="0"/>
              <a:t>Bank deposits</a:t>
            </a:r>
          </a:p>
          <a:p>
            <a:pPr lvl="1"/>
            <a:r>
              <a:rPr lang="en-US" dirty="0"/>
              <a:t>Short-term government securities</a:t>
            </a:r>
          </a:p>
          <a:p>
            <a:r>
              <a:rPr lang="en-US" dirty="0"/>
              <a:t>Currencies</a:t>
            </a:r>
          </a:p>
          <a:p>
            <a:pPr lvl="1"/>
            <a:r>
              <a:rPr lang="en-US" dirty="0"/>
              <a:t>Dollar</a:t>
            </a:r>
          </a:p>
          <a:p>
            <a:pPr lvl="1"/>
            <a:r>
              <a:rPr lang="en-US" dirty="0"/>
              <a:t>Pound</a:t>
            </a:r>
          </a:p>
          <a:p>
            <a:pPr lvl="1"/>
            <a:r>
              <a:rPr lang="en-US" dirty="0"/>
              <a:t>Euro</a:t>
            </a:r>
          </a:p>
          <a:p>
            <a:pPr lvl="1"/>
            <a:r>
              <a:rPr lang="en-US" dirty="0"/>
              <a:t>Swiss franc</a:t>
            </a:r>
          </a:p>
          <a:p>
            <a:pPr lvl="1"/>
            <a:r>
              <a:rPr lang="en-US" dirty="0"/>
              <a:t>Yen</a:t>
            </a:r>
          </a:p>
          <a:p>
            <a:r>
              <a:rPr lang="en-US" dirty="0"/>
              <a:t>Composition can change to offset fluctuations</a:t>
            </a:r>
          </a:p>
        </p:txBody>
      </p:sp>
    </p:spTree>
    <p:extLst>
      <p:ext uri="{BB962C8B-B14F-4D97-AF65-F5344CB8AC3E}">
        <p14:creationId xmlns:p14="http://schemas.microsoft.com/office/powerpoint/2010/main" val="3939601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0A772333-7CD5-3647-9756-A43362AAFAA4}"/>
              </a:ext>
            </a:extLst>
          </p:cNvPr>
          <p:cNvPicPr>
            <a:picLocks noChangeAspect="1"/>
          </p:cNvPicPr>
          <p:nvPr/>
        </p:nvPicPr>
        <p:blipFill>
          <a:blip r:embed="rId3"/>
          <a:stretch>
            <a:fillRect/>
          </a:stretch>
        </p:blipFill>
        <p:spPr>
          <a:xfrm>
            <a:off x="5316304" y="2128152"/>
            <a:ext cx="4572000" cy="2286000"/>
          </a:xfrm>
          <a:prstGeom prst="rect">
            <a:avLst/>
          </a:prstGeom>
        </p:spPr>
      </p:pic>
      <p:pic>
        <p:nvPicPr>
          <p:cNvPr id="28" name="Picture 27">
            <a:extLst>
              <a:ext uri="{FF2B5EF4-FFF2-40B4-BE49-F238E27FC236}">
                <a16:creationId xmlns:a16="http://schemas.microsoft.com/office/drawing/2014/main" id="{43859C3B-3F7F-E542-9369-61163F7C1B74}"/>
              </a:ext>
            </a:extLst>
          </p:cNvPr>
          <p:cNvPicPr>
            <a:picLocks noChangeAspect="1"/>
          </p:cNvPicPr>
          <p:nvPr/>
        </p:nvPicPr>
        <p:blipFill rotWithShape="1">
          <a:blip r:embed="rId4"/>
          <a:srcRect l="22932" t="12827" r="22932" b="13704"/>
          <a:stretch/>
        </p:blipFill>
        <p:spPr>
          <a:xfrm>
            <a:off x="1320633" y="4450993"/>
            <a:ext cx="1828800" cy="1828800"/>
          </a:xfrm>
          <a:prstGeom prst="rect">
            <a:avLst/>
          </a:prstGeom>
        </p:spPr>
      </p:pic>
      <p:pic>
        <p:nvPicPr>
          <p:cNvPr id="30" name="Picture 29" descr="Original file ‎ (SVG file, nominally 500 × 500 pixels ...">
            <a:extLst>
              <a:ext uri="{FF2B5EF4-FFF2-40B4-BE49-F238E27FC236}">
                <a16:creationId xmlns:a16="http://schemas.microsoft.com/office/drawing/2014/main" id="{69E4976A-568A-244A-93CE-0FF5ED654AA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320633" y="578208"/>
            <a:ext cx="1828800" cy="1828800"/>
          </a:xfrm>
          <a:prstGeom prst="rect">
            <a:avLst/>
          </a:prstGeom>
        </p:spPr>
      </p:pic>
      <p:sp>
        <p:nvSpPr>
          <p:cNvPr id="33" name="Freeform 32">
            <a:extLst>
              <a:ext uri="{FF2B5EF4-FFF2-40B4-BE49-F238E27FC236}">
                <a16:creationId xmlns:a16="http://schemas.microsoft.com/office/drawing/2014/main" id="{4302D408-4340-A84E-A3A0-AFBDBAEA0252}"/>
              </a:ext>
            </a:extLst>
          </p:cNvPr>
          <p:cNvSpPr/>
          <p:nvPr/>
        </p:nvSpPr>
        <p:spPr>
          <a:xfrm>
            <a:off x="2899669" y="1104703"/>
            <a:ext cx="2267636" cy="1023449"/>
          </a:xfrm>
          <a:custGeom>
            <a:avLst/>
            <a:gdLst>
              <a:gd name="connsiteX0" fmla="*/ 0 w 2267636"/>
              <a:gd name="connsiteY0" fmla="*/ 19247 h 1023449"/>
              <a:gd name="connsiteX1" fmla="*/ 528638 w 2267636"/>
              <a:gd name="connsiteY1" fmla="*/ 19247 h 1023449"/>
              <a:gd name="connsiteX2" fmla="*/ 1200150 w 2267636"/>
              <a:gd name="connsiteY2" fmla="*/ 219272 h 1023449"/>
              <a:gd name="connsiteX3" fmla="*/ 1657350 w 2267636"/>
              <a:gd name="connsiteY3" fmla="*/ 490735 h 1023449"/>
              <a:gd name="connsiteX4" fmla="*/ 2028825 w 2267636"/>
              <a:gd name="connsiteY4" fmla="*/ 762197 h 1023449"/>
              <a:gd name="connsiteX5" fmla="*/ 1571625 w 2267636"/>
              <a:gd name="connsiteY5" fmla="*/ 676472 h 1023449"/>
              <a:gd name="connsiteX6" fmla="*/ 2257425 w 2267636"/>
              <a:gd name="connsiteY6" fmla="*/ 1019372 h 1023449"/>
              <a:gd name="connsiteX7" fmla="*/ 1985963 w 2267636"/>
              <a:gd name="connsiteY7" fmla="*/ 405010 h 1023449"/>
              <a:gd name="connsiteX8" fmla="*/ 2028825 w 2267636"/>
              <a:gd name="connsiteY8" fmla="*/ 662185 h 102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7636" h="1023449">
                <a:moveTo>
                  <a:pt x="0" y="19247"/>
                </a:moveTo>
                <a:cubicBezTo>
                  <a:pt x="164306" y="2578"/>
                  <a:pt x="328613" y="-14090"/>
                  <a:pt x="528638" y="19247"/>
                </a:cubicBezTo>
                <a:cubicBezTo>
                  <a:pt x="728663" y="52584"/>
                  <a:pt x="1012031" y="140691"/>
                  <a:pt x="1200150" y="219272"/>
                </a:cubicBezTo>
                <a:cubicBezTo>
                  <a:pt x="1388269" y="297853"/>
                  <a:pt x="1519237" y="400247"/>
                  <a:pt x="1657350" y="490735"/>
                </a:cubicBezTo>
                <a:cubicBezTo>
                  <a:pt x="1795463" y="581223"/>
                  <a:pt x="2043113" y="731241"/>
                  <a:pt x="2028825" y="762197"/>
                </a:cubicBezTo>
                <a:cubicBezTo>
                  <a:pt x="2014538" y="793153"/>
                  <a:pt x="1533525" y="633610"/>
                  <a:pt x="1571625" y="676472"/>
                </a:cubicBezTo>
                <a:cubicBezTo>
                  <a:pt x="1609725" y="719334"/>
                  <a:pt x="2188369" y="1064616"/>
                  <a:pt x="2257425" y="1019372"/>
                </a:cubicBezTo>
                <a:cubicBezTo>
                  <a:pt x="2326481" y="974128"/>
                  <a:pt x="2024063" y="464541"/>
                  <a:pt x="1985963" y="405010"/>
                </a:cubicBezTo>
                <a:cubicBezTo>
                  <a:pt x="1947863" y="345479"/>
                  <a:pt x="1988344" y="503832"/>
                  <a:pt x="2028825" y="662185"/>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B100A2A9-AC14-D64D-9B06-BC229EFA444A}"/>
              </a:ext>
            </a:extLst>
          </p:cNvPr>
          <p:cNvSpPr/>
          <p:nvPr/>
        </p:nvSpPr>
        <p:spPr>
          <a:xfrm rot="17849596" flipH="1" flipV="1">
            <a:off x="3304170" y="4624135"/>
            <a:ext cx="2267636" cy="1023449"/>
          </a:xfrm>
          <a:custGeom>
            <a:avLst/>
            <a:gdLst>
              <a:gd name="connsiteX0" fmla="*/ 0 w 2267636"/>
              <a:gd name="connsiteY0" fmla="*/ 19247 h 1023449"/>
              <a:gd name="connsiteX1" fmla="*/ 528638 w 2267636"/>
              <a:gd name="connsiteY1" fmla="*/ 19247 h 1023449"/>
              <a:gd name="connsiteX2" fmla="*/ 1200150 w 2267636"/>
              <a:gd name="connsiteY2" fmla="*/ 219272 h 1023449"/>
              <a:gd name="connsiteX3" fmla="*/ 1657350 w 2267636"/>
              <a:gd name="connsiteY3" fmla="*/ 490735 h 1023449"/>
              <a:gd name="connsiteX4" fmla="*/ 2028825 w 2267636"/>
              <a:gd name="connsiteY4" fmla="*/ 762197 h 1023449"/>
              <a:gd name="connsiteX5" fmla="*/ 1571625 w 2267636"/>
              <a:gd name="connsiteY5" fmla="*/ 676472 h 1023449"/>
              <a:gd name="connsiteX6" fmla="*/ 2257425 w 2267636"/>
              <a:gd name="connsiteY6" fmla="*/ 1019372 h 1023449"/>
              <a:gd name="connsiteX7" fmla="*/ 1985963 w 2267636"/>
              <a:gd name="connsiteY7" fmla="*/ 405010 h 1023449"/>
              <a:gd name="connsiteX8" fmla="*/ 2028825 w 2267636"/>
              <a:gd name="connsiteY8" fmla="*/ 662185 h 102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7636" h="1023449">
                <a:moveTo>
                  <a:pt x="0" y="19247"/>
                </a:moveTo>
                <a:cubicBezTo>
                  <a:pt x="164306" y="2578"/>
                  <a:pt x="328613" y="-14090"/>
                  <a:pt x="528638" y="19247"/>
                </a:cubicBezTo>
                <a:cubicBezTo>
                  <a:pt x="728663" y="52584"/>
                  <a:pt x="1012031" y="140691"/>
                  <a:pt x="1200150" y="219272"/>
                </a:cubicBezTo>
                <a:cubicBezTo>
                  <a:pt x="1388269" y="297853"/>
                  <a:pt x="1519237" y="400247"/>
                  <a:pt x="1657350" y="490735"/>
                </a:cubicBezTo>
                <a:cubicBezTo>
                  <a:pt x="1795463" y="581223"/>
                  <a:pt x="2043113" y="731241"/>
                  <a:pt x="2028825" y="762197"/>
                </a:cubicBezTo>
                <a:cubicBezTo>
                  <a:pt x="2014538" y="793153"/>
                  <a:pt x="1533525" y="633610"/>
                  <a:pt x="1571625" y="676472"/>
                </a:cubicBezTo>
                <a:cubicBezTo>
                  <a:pt x="1609725" y="719334"/>
                  <a:pt x="2188369" y="1064616"/>
                  <a:pt x="2257425" y="1019372"/>
                </a:cubicBezTo>
                <a:cubicBezTo>
                  <a:pt x="2326481" y="974128"/>
                  <a:pt x="2024063" y="464541"/>
                  <a:pt x="1985963" y="405010"/>
                </a:cubicBezTo>
                <a:cubicBezTo>
                  <a:pt x="1947863" y="345479"/>
                  <a:pt x="1988344" y="503832"/>
                  <a:pt x="2028825" y="662185"/>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DDA7FFB-CD5A-534A-A8C1-AF2D4D771E7B}"/>
              </a:ext>
            </a:extLst>
          </p:cNvPr>
          <p:cNvSpPr txBox="1"/>
          <p:nvPr/>
        </p:nvSpPr>
        <p:spPr>
          <a:xfrm>
            <a:off x="10242537" y="2947986"/>
            <a:ext cx="1501437" cy="646331"/>
          </a:xfrm>
          <a:prstGeom prst="rect">
            <a:avLst/>
          </a:prstGeom>
          <a:noFill/>
        </p:spPr>
        <p:txBody>
          <a:bodyPr wrap="none" rtlCol="0">
            <a:spAutoFit/>
          </a:bodyPr>
          <a:lstStyle/>
          <a:p>
            <a:r>
              <a:rPr lang="en-US" dirty="0"/>
              <a:t>3</a:t>
            </a:r>
            <a:r>
              <a:rPr lang="en-US" baseline="30000" dirty="0"/>
              <a:t>rd</a:t>
            </a:r>
            <a:r>
              <a:rPr lang="en-US" dirty="0"/>
              <a:t> party apps</a:t>
            </a:r>
          </a:p>
          <a:p>
            <a:r>
              <a:rPr lang="en-US" dirty="0"/>
              <a:t>Local resellers</a:t>
            </a:r>
          </a:p>
        </p:txBody>
      </p:sp>
    </p:spTree>
    <p:extLst>
      <p:ext uri="{BB962C8B-B14F-4D97-AF65-F5344CB8AC3E}">
        <p14:creationId xmlns:p14="http://schemas.microsoft.com/office/powerpoint/2010/main" val="4047676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1463770" y="2460165"/>
            <a:ext cx="9264459" cy="3785652"/>
          </a:xfrm>
          <a:prstGeom prst="rect">
            <a:avLst/>
          </a:prstGeom>
          <a:noFill/>
        </p:spPr>
        <p:txBody>
          <a:bodyPr wrap="none" rtlCol="0">
            <a:spAutoFit/>
          </a:bodyPr>
          <a:lstStyle/>
          <a:p>
            <a:pPr algn="ctr"/>
            <a:r>
              <a:rPr lang="en-US" sz="12000" dirty="0"/>
              <a:t>Libra Purchase</a:t>
            </a:r>
          </a:p>
          <a:p>
            <a:pPr algn="ctr"/>
            <a:r>
              <a:rPr lang="en-US" sz="12000" dirty="0"/>
              <a:t>Cash Out</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3178173" y="300504"/>
            <a:ext cx="3378200" cy="2489200"/>
          </a:xfrm>
          <a:prstGeom prst="rect">
            <a:avLst/>
          </a:prstGeom>
        </p:spPr>
      </p:pic>
      <p:pic>
        <p:nvPicPr>
          <p:cNvPr id="8" name="Picture 7" descr="Schiavi di banche e finanza - Aneddotica Magazine ...">
            <a:extLst>
              <a:ext uri="{FF2B5EF4-FFF2-40B4-BE49-F238E27FC236}">
                <a16:creationId xmlns:a16="http://schemas.microsoft.com/office/drawing/2014/main" id="{6128125B-E454-6647-B4F9-1351025673BE}"/>
              </a:ext>
            </a:extLst>
          </p:cNvPr>
          <p:cNvPicPr>
            <a:picLocks noChangeAspect="1"/>
          </p:cNvPicPr>
          <p:nvPr/>
        </p:nvPicPr>
        <p:blipFill rotWithShape="1">
          <a:blip r:embed="rId4">
            <a:duotone>
              <a:prstClr val="black"/>
              <a:srgbClr val="41308C">
                <a:tint val="45000"/>
                <a:satMod val="400000"/>
              </a:srgbClr>
            </a:duotone>
            <a:extLst>
              <a:ext uri="{837473B0-CC2E-450A-ABE3-18F120FF3D39}">
                <a1611:picAttrSrcUrl xmlns:a1611="http://schemas.microsoft.com/office/drawing/2016/11/main" r:id="rId5"/>
              </a:ext>
            </a:extLst>
          </a:blip>
          <a:srcRect l="5762" t="8252" r="5469" b="7812"/>
          <a:stretch/>
        </p:blipFill>
        <p:spPr>
          <a:xfrm>
            <a:off x="6522932" y="630704"/>
            <a:ext cx="1934125" cy="1828800"/>
          </a:xfrm>
          <a:prstGeom prst="rect">
            <a:avLst/>
          </a:prstGeom>
        </p:spPr>
      </p:pic>
    </p:spTree>
    <p:extLst>
      <p:ext uri="{BB962C8B-B14F-4D97-AF65-F5344CB8AC3E}">
        <p14:creationId xmlns:p14="http://schemas.microsoft.com/office/powerpoint/2010/main" val="720313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46721-4D2C-094C-9F62-5E21EE7FABC4}"/>
              </a:ext>
            </a:extLst>
          </p:cNvPr>
          <p:cNvSpPr>
            <a:spLocks noGrp="1"/>
          </p:cNvSpPr>
          <p:nvPr>
            <p:ph type="title"/>
          </p:nvPr>
        </p:nvSpPr>
        <p:spPr/>
        <p:txBody>
          <a:bodyPr/>
          <a:lstStyle/>
          <a:p>
            <a:r>
              <a:rPr lang="en-US" dirty="0"/>
              <a:t>What is it for?</a:t>
            </a:r>
          </a:p>
        </p:txBody>
      </p:sp>
      <p:sp>
        <p:nvSpPr>
          <p:cNvPr id="3" name="Content Placeholder 2">
            <a:extLst>
              <a:ext uri="{FF2B5EF4-FFF2-40B4-BE49-F238E27FC236}">
                <a16:creationId xmlns:a16="http://schemas.microsoft.com/office/drawing/2014/main" id="{F05DBF82-BEB9-6340-9C5D-90D45E1EE632}"/>
              </a:ext>
            </a:extLst>
          </p:cNvPr>
          <p:cNvSpPr>
            <a:spLocks noGrp="1"/>
          </p:cNvSpPr>
          <p:nvPr>
            <p:ph idx="1"/>
          </p:nvPr>
        </p:nvSpPr>
        <p:spPr/>
        <p:txBody>
          <a:bodyPr/>
          <a:lstStyle/>
          <a:p>
            <a:r>
              <a:rPr lang="en-US" dirty="0"/>
              <a:t>Buy things </a:t>
            </a:r>
          </a:p>
          <a:p>
            <a:r>
              <a:rPr lang="en-US" dirty="0"/>
              <a:t>Send money</a:t>
            </a:r>
          </a:p>
          <a:p>
            <a:r>
              <a:rPr lang="en-US" dirty="0"/>
              <a:t>Nearly zero fees</a:t>
            </a:r>
          </a:p>
          <a:p>
            <a:r>
              <a:rPr lang="en-US" dirty="0"/>
              <a:t>Global</a:t>
            </a:r>
          </a:p>
          <a:p>
            <a:r>
              <a:rPr lang="en-US" dirty="0"/>
              <a:t>Accessible to unbanked</a:t>
            </a:r>
          </a:p>
          <a:p>
            <a:r>
              <a:rPr lang="en-US" dirty="0"/>
              <a:t>Pseudo private</a:t>
            </a:r>
          </a:p>
          <a:p>
            <a:r>
              <a:rPr lang="en-US" dirty="0"/>
              <a:t>Decentralized</a:t>
            </a:r>
          </a:p>
        </p:txBody>
      </p:sp>
    </p:spTree>
    <p:extLst>
      <p:ext uri="{BB962C8B-B14F-4D97-AF65-F5344CB8AC3E}">
        <p14:creationId xmlns:p14="http://schemas.microsoft.com/office/powerpoint/2010/main" val="69693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EE8AC-BC93-9540-88E7-BA6A68DB52DD}"/>
              </a:ext>
            </a:extLst>
          </p:cNvPr>
          <p:cNvSpPr txBox="1"/>
          <p:nvPr/>
        </p:nvSpPr>
        <p:spPr>
          <a:xfrm>
            <a:off x="3448031" y="2767280"/>
            <a:ext cx="5295937" cy="1323439"/>
          </a:xfrm>
          <a:prstGeom prst="rect">
            <a:avLst/>
          </a:prstGeom>
          <a:noFill/>
        </p:spPr>
        <p:txBody>
          <a:bodyPr wrap="none" rtlCol="0">
            <a:spAutoFit/>
          </a:bodyPr>
          <a:lstStyle/>
          <a:p>
            <a:r>
              <a:rPr lang="en-US" sz="8000" dirty="0"/>
              <a:t>One for One</a:t>
            </a:r>
          </a:p>
        </p:txBody>
      </p:sp>
    </p:spTree>
    <p:extLst>
      <p:ext uri="{BB962C8B-B14F-4D97-AF65-F5344CB8AC3E}">
        <p14:creationId xmlns:p14="http://schemas.microsoft.com/office/powerpoint/2010/main" val="995585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iginal file ‎ (SVG file, nominally 500 × 500 pixels ...">
            <a:extLst>
              <a:ext uri="{FF2B5EF4-FFF2-40B4-BE49-F238E27FC236}">
                <a16:creationId xmlns:a16="http://schemas.microsoft.com/office/drawing/2014/main" id="{C48E3FBF-7691-CF4D-91D3-CC267D844F9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6271" y="2378433"/>
            <a:ext cx="1828800" cy="1828800"/>
          </a:xfrm>
          <a:prstGeom prst="rect">
            <a:avLst/>
          </a:prstGeom>
        </p:spPr>
      </p:pic>
      <p:pic>
        <p:nvPicPr>
          <p:cNvPr id="4" name="Picture 3">
            <a:extLst>
              <a:ext uri="{FF2B5EF4-FFF2-40B4-BE49-F238E27FC236}">
                <a16:creationId xmlns:a16="http://schemas.microsoft.com/office/drawing/2014/main" id="{521DB844-0666-9B4E-9120-C6613EC8A900}"/>
              </a:ext>
            </a:extLst>
          </p:cNvPr>
          <p:cNvPicPr>
            <a:picLocks noChangeAspect="1"/>
          </p:cNvPicPr>
          <p:nvPr/>
        </p:nvPicPr>
        <p:blipFill>
          <a:blip r:embed="rId5"/>
          <a:stretch>
            <a:fillRect/>
          </a:stretch>
        </p:blipFill>
        <p:spPr>
          <a:xfrm>
            <a:off x="4129089" y="2378433"/>
            <a:ext cx="3483429" cy="1828800"/>
          </a:xfrm>
          <a:prstGeom prst="rect">
            <a:avLst/>
          </a:prstGeom>
        </p:spPr>
      </p:pic>
      <p:pic>
        <p:nvPicPr>
          <p:cNvPr id="5" name="Picture 4">
            <a:extLst>
              <a:ext uri="{FF2B5EF4-FFF2-40B4-BE49-F238E27FC236}">
                <a16:creationId xmlns:a16="http://schemas.microsoft.com/office/drawing/2014/main" id="{D9DBF486-F540-C943-937C-B260936C98F3}"/>
              </a:ext>
            </a:extLst>
          </p:cNvPr>
          <p:cNvPicPr>
            <a:picLocks noChangeAspect="1"/>
          </p:cNvPicPr>
          <p:nvPr/>
        </p:nvPicPr>
        <p:blipFill rotWithShape="1">
          <a:blip r:embed="rId6"/>
          <a:srcRect l="22932" t="12827" r="22932" b="13704"/>
          <a:stretch/>
        </p:blipFill>
        <p:spPr>
          <a:xfrm>
            <a:off x="9206536" y="2378433"/>
            <a:ext cx="1828800" cy="1828800"/>
          </a:xfrm>
          <a:prstGeom prst="rect">
            <a:avLst/>
          </a:prstGeom>
        </p:spPr>
      </p:pic>
      <p:sp>
        <p:nvSpPr>
          <p:cNvPr id="6" name="Right Arrow 5">
            <a:extLst>
              <a:ext uri="{FF2B5EF4-FFF2-40B4-BE49-F238E27FC236}">
                <a16:creationId xmlns:a16="http://schemas.microsoft.com/office/drawing/2014/main" id="{287D927F-FDAF-7941-AEF0-F1F512332137}"/>
              </a:ext>
            </a:extLst>
          </p:cNvPr>
          <p:cNvSpPr/>
          <p:nvPr/>
        </p:nvSpPr>
        <p:spPr>
          <a:xfrm>
            <a:off x="2700338" y="3100388"/>
            <a:ext cx="978408"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01902C41-D6D1-2D4B-B01D-819DC72E4C1C}"/>
              </a:ext>
            </a:extLst>
          </p:cNvPr>
          <p:cNvSpPr/>
          <p:nvPr/>
        </p:nvSpPr>
        <p:spPr>
          <a:xfrm>
            <a:off x="7920323" y="3050517"/>
            <a:ext cx="978408"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chiavi di banche e finanza - Aneddotica Magazine ...">
            <a:extLst>
              <a:ext uri="{FF2B5EF4-FFF2-40B4-BE49-F238E27FC236}">
                <a16:creationId xmlns:a16="http://schemas.microsoft.com/office/drawing/2014/main" id="{4CDFD913-5AA6-7447-8102-7DC43DD56AA7}"/>
              </a:ext>
            </a:extLst>
          </p:cNvPr>
          <p:cNvPicPr>
            <a:picLocks noChangeAspect="1"/>
          </p:cNvPicPr>
          <p:nvPr/>
        </p:nvPicPr>
        <p:blipFill rotWithShape="1">
          <a:blip r:embed="rId7">
            <a:duotone>
              <a:prstClr val="black"/>
              <a:srgbClr val="7030A0">
                <a:tint val="45000"/>
                <a:satMod val="400000"/>
              </a:srgbClr>
            </a:duotone>
            <a:extLst>
              <a:ext uri="{837473B0-CC2E-450A-ABE3-18F120FF3D39}">
                <a1611:picAttrSrcUrl xmlns:a1611="http://schemas.microsoft.com/office/drawing/2016/11/main" r:id="rId8"/>
              </a:ext>
            </a:extLst>
          </a:blip>
          <a:srcRect l="5762" t="8252" r="5469" b="7812"/>
          <a:stretch/>
        </p:blipFill>
        <p:spPr>
          <a:xfrm>
            <a:off x="5128937" y="316379"/>
            <a:ext cx="1934125" cy="1828800"/>
          </a:xfrm>
          <a:prstGeom prst="rect">
            <a:avLst/>
          </a:prstGeom>
        </p:spPr>
      </p:pic>
    </p:spTree>
    <p:extLst>
      <p:ext uri="{BB962C8B-B14F-4D97-AF65-F5344CB8AC3E}">
        <p14:creationId xmlns:p14="http://schemas.microsoft.com/office/powerpoint/2010/main" val="3520437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BA42F-F7DB-B541-91E5-54EB063452C7}"/>
              </a:ext>
            </a:extLst>
          </p:cNvPr>
          <p:cNvPicPr>
            <a:picLocks noChangeAspect="1"/>
          </p:cNvPicPr>
          <p:nvPr/>
        </p:nvPicPr>
        <p:blipFill rotWithShape="1">
          <a:blip r:embed="rId3"/>
          <a:srcRect t="15355" b="9706"/>
          <a:stretch/>
        </p:blipFill>
        <p:spPr>
          <a:xfrm>
            <a:off x="0" y="0"/>
            <a:ext cx="12192000" cy="6858000"/>
          </a:xfrm>
          <a:prstGeom prst="rect">
            <a:avLst/>
          </a:prstGeom>
        </p:spPr>
      </p:pic>
    </p:spTree>
    <p:extLst>
      <p:ext uri="{BB962C8B-B14F-4D97-AF65-F5344CB8AC3E}">
        <p14:creationId xmlns:p14="http://schemas.microsoft.com/office/powerpoint/2010/main" val="1682824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A10A98-3BAF-2942-A1F0-ACFA8F70478A}"/>
              </a:ext>
            </a:extLst>
          </p:cNvPr>
          <p:cNvSpPr txBox="1"/>
          <p:nvPr/>
        </p:nvSpPr>
        <p:spPr>
          <a:xfrm>
            <a:off x="4122991" y="2767280"/>
            <a:ext cx="3946017" cy="1323439"/>
          </a:xfrm>
          <a:prstGeom prst="rect">
            <a:avLst/>
          </a:prstGeom>
          <a:noFill/>
        </p:spPr>
        <p:txBody>
          <a:bodyPr wrap="none" rtlCol="0">
            <a:spAutoFit/>
          </a:bodyPr>
          <a:lstStyle/>
          <a:p>
            <a:r>
              <a:rPr lang="en-US" sz="8000" dirty="0"/>
              <a:t>Get Libra</a:t>
            </a:r>
          </a:p>
        </p:txBody>
      </p:sp>
    </p:spTree>
    <p:extLst>
      <p:ext uri="{BB962C8B-B14F-4D97-AF65-F5344CB8AC3E}">
        <p14:creationId xmlns:p14="http://schemas.microsoft.com/office/powerpoint/2010/main" val="165513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32">
            <a:extLst>
              <a:ext uri="{FF2B5EF4-FFF2-40B4-BE49-F238E27FC236}">
                <a16:creationId xmlns:a16="http://schemas.microsoft.com/office/drawing/2014/main" id="{4302D408-4340-A84E-A3A0-AFBDBAEA0252}"/>
              </a:ext>
            </a:extLst>
          </p:cNvPr>
          <p:cNvSpPr/>
          <p:nvPr/>
        </p:nvSpPr>
        <p:spPr>
          <a:xfrm>
            <a:off x="2156714" y="1104703"/>
            <a:ext cx="2267636" cy="1023449"/>
          </a:xfrm>
          <a:custGeom>
            <a:avLst/>
            <a:gdLst>
              <a:gd name="connsiteX0" fmla="*/ 0 w 2267636"/>
              <a:gd name="connsiteY0" fmla="*/ 19247 h 1023449"/>
              <a:gd name="connsiteX1" fmla="*/ 528638 w 2267636"/>
              <a:gd name="connsiteY1" fmla="*/ 19247 h 1023449"/>
              <a:gd name="connsiteX2" fmla="*/ 1200150 w 2267636"/>
              <a:gd name="connsiteY2" fmla="*/ 219272 h 1023449"/>
              <a:gd name="connsiteX3" fmla="*/ 1657350 w 2267636"/>
              <a:gd name="connsiteY3" fmla="*/ 490735 h 1023449"/>
              <a:gd name="connsiteX4" fmla="*/ 2028825 w 2267636"/>
              <a:gd name="connsiteY4" fmla="*/ 762197 h 1023449"/>
              <a:gd name="connsiteX5" fmla="*/ 1571625 w 2267636"/>
              <a:gd name="connsiteY5" fmla="*/ 676472 h 1023449"/>
              <a:gd name="connsiteX6" fmla="*/ 2257425 w 2267636"/>
              <a:gd name="connsiteY6" fmla="*/ 1019372 h 1023449"/>
              <a:gd name="connsiteX7" fmla="*/ 1985963 w 2267636"/>
              <a:gd name="connsiteY7" fmla="*/ 405010 h 1023449"/>
              <a:gd name="connsiteX8" fmla="*/ 2028825 w 2267636"/>
              <a:gd name="connsiteY8" fmla="*/ 662185 h 102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7636" h="1023449">
                <a:moveTo>
                  <a:pt x="0" y="19247"/>
                </a:moveTo>
                <a:cubicBezTo>
                  <a:pt x="164306" y="2578"/>
                  <a:pt x="328613" y="-14090"/>
                  <a:pt x="528638" y="19247"/>
                </a:cubicBezTo>
                <a:cubicBezTo>
                  <a:pt x="728663" y="52584"/>
                  <a:pt x="1012031" y="140691"/>
                  <a:pt x="1200150" y="219272"/>
                </a:cubicBezTo>
                <a:cubicBezTo>
                  <a:pt x="1388269" y="297853"/>
                  <a:pt x="1519237" y="400247"/>
                  <a:pt x="1657350" y="490735"/>
                </a:cubicBezTo>
                <a:cubicBezTo>
                  <a:pt x="1795463" y="581223"/>
                  <a:pt x="2043113" y="731241"/>
                  <a:pt x="2028825" y="762197"/>
                </a:cubicBezTo>
                <a:cubicBezTo>
                  <a:pt x="2014538" y="793153"/>
                  <a:pt x="1533525" y="633610"/>
                  <a:pt x="1571625" y="676472"/>
                </a:cubicBezTo>
                <a:cubicBezTo>
                  <a:pt x="1609725" y="719334"/>
                  <a:pt x="2188369" y="1064616"/>
                  <a:pt x="2257425" y="1019372"/>
                </a:cubicBezTo>
                <a:cubicBezTo>
                  <a:pt x="2326481" y="974128"/>
                  <a:pt x="2024063" y="464541"/>
                  <a:pt x="1985963" y="405010"/>
                </a:cubicBezTo>
                <a:cubicBezTo>
                  <a:pt x="1947863" y="345479"/>
                  <a:pt x="1988344" y="503832"/>
                  <a:pt x="2028825" y="662185"/>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3"/>
          <a:stretch>
            <a:fillRect/>
          </a:stretch>
        </p:blipFill>
        <p:spPr>
          <a:xfrm>
            <a:off x="4424350" y="2128151"/>
            <a:ext cx="4354286" cy="2286000"/>
          </a:xfrm>
          <a:prstGeom prst="rect">
            <a:avLst/>
          </a:prstGeom>
        </p:spPr>
      </p:pic>
      <p:pic>
        <p:nvPicPr>
          <p:cNvPr id="15" name="Picture 14">
            <a:extLst>
              <a:ext uri="{FF2B5EF4-FFF2-40B4-BE49-F238E27FC236}">
                <a16:creationId xmlns:a16="http://schemas.microsoft.com/office/drawing/2014/main" id="{2142AAD0-DC8D-6D44-8A5C-0BF433960F4E}"/>
              </a:ext>
            </a:extLst>
          </p:cNvPr>
          <p:cNvPicPr>
            <a:picLocks noChangeAspect="1"/>
          </p:cNvPicPr>
          <p:nvPr/>
        </p:nvPicPr>
        <p:blipFill>
          <a:blip r:embed="rId4"/>
          <a:stretch>
            <a:fillRect/>
          </a:stretch>
        </p:blipFill>
        <p:spPr>
          <a:xfrm>
            <a:off x="581811" y="299351"/>
            <a:ext cx="1828800" cy="1828800"/>
          </a:xfrm>
          <a:prstGeom prst="rect">
            <a:avLst/>
          </a:prstGeom>
        </p:spPr>
      </p:pic>
      <p:pic>
        <p:nvPicPr>
          <p:cNvPr id="11" name="Picture 10" descr="Schiavi di banche e finanza - Aneddotica Magazine ...">
            <a:extLst>
              <a:ext uri="{FF2B5EF4-FFF2-40B4-BE49-F238E27FC236}">
                <a16:creationId xmlns:a16="http://schemas.microsoft.com/office/drawing/2014/main" id="{944C0EB6-AB53-6D40-8E12-14868FC92FF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5762" t="8252" r="5469" b="7812"/>
          <a:stretch/>
        </p:blipFill>
        <p:spPr>
          <a:xfrm>
            <a:off x="9329465" y="2356751"/>
            <a:ext cx="1934125" cy="1828800"/>
          </a:xfrm>
          <a:prstGeom prst="rect">
            <a:avLst/>
          </a:prstGeom>
        </p:spPr>
      </p:pic>
    </p:spTree>
    <p:extLst>
      <p:ext uri="{BB962C8B-B14F-4D97-AF65-F5344CB8AC3E}">
        <p14:creationId xmlns:p14="http://schemas.microsoft.com/office/powerpoint/2010/main" val="4289777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3"/>
          <a:stretch>
            <a:fillRect/>
          </a:stretch>
        </p:blipFill>
        <p:spPr>
          <a:xfrm>
            <a:off x="4424350" y="2128151"/>
            <a:ext cx="4354286" cy="22860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5762" t="8252" r="5469" b="7812"/>
          <a:stretch/>
        </p:blipFill>
        <p:spPr>
          <a:xfrm>
            <a:off x="9329465" y="2356751"/>
            <a:ext cx="1934125" cy="1828800"/>
          </a:xfrm>
          <a:prstGeom prst="rect">
            <a:avLst/>
          </a:prstGeom>
        </p:spPr>
      </p:pic>
      <p:sp>
        <p:nvSpPr>
          <p:cNvPr id="4" name="Freeform 3">
            <a:extLst>
              <a:ext uri="{FF2B5EF4-FFF2-40B4-BE49-F238E27FC236}">
                <a16:creationId xmlns:a16="http://schemas.microsoft.com/office/drawing/2014/main" id="{5BA12483-5997-3B45-BF2F-4CE8E3C049DB}"/>
              </a:ext>
            </a:extLst>
          </p:cNvPr>
          <p:cNvSpPr/>
          <p:nvPr/>
        </p:nvSpPr>
        <p:spPr>
          <a:xfrm>
            <a:off x="6771394" y="1095258"/>
            <a:ext cx="3464093" cy="1295631"/>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3EE06A-ACB2-C048-92BB-6E32280C6A7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864236" y="190303"/>
            <a:ext cx="1828800" cy="1828800"/>
          </a:xfrm>
          <a:prstGeom prst="rect">
            <a:avLst/>
          </a:prstGeom>
        </p:spPr>
      </p:pic>
    </p:spTree>
    <p:extLst>
      <p:ext uri="{BB962C8B-B14F-4D97-AF65-F5344CB8AC3E}">
        <p14:creationId xmlns:p14="http://schemas.microsoft.com/office/powerpoint/2010/main" val="2789092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3EE06A-ACB2-C048-92BB-6E32280C6A7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85619" y="1387827"/>
            <a:ext cx="1828800" cy="1828800"/>
          </a:xfrm>
          <a:prstGeom prst="rect">
            <a:avLst/>
          </a:prstGeom>
        </p:spPr>
      </p:pic>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4"/>
          <a:stretch>
            <a:fillRect/>
          </a:stretch>
        </p:blipFill>
        <p:spPr>
          <a:xfrm>
            <a:off x="4424350" y="2128151"/>
            <a:ext cx="4354286" cy="2286000"/>
          </a:xfrm>
          <a:prstGeom prst="rect">
            <a:avLst/>
          </a:prstGeom>
        </p:spPr>
      </p:pic>
      <p:pic>
        <p:nvPicPr>
          <p:cNvPr id="3" name="Picture 2" descr="So it'll be microsoft, not aol... - Joi Ito's Web">
            <a:extLst>
              <a:ext uri="{FF2B5EF4-FFF2-40B4-BE49-F238E27FC236}">
                <a16:creationId xmlns:a16="http://schemas.microsoft.com/office/drawing/2014/main" id="{DBD09DF7-BFA1-624E-AB45-30FE1378ADFB}"/>
              </a:ext>
            </a:extLst>
          </p:cNvPr>
          <p:cNvPicPr>
            <a:picLocks noChangeAspect="1"/>
          </p:cNvPicPr>
          <p:nvPr/>
        </p:nvPicPr>
        <p:blipFill>
          <a:blip r:embed="rId5">
            <a:clrChange>
              <a:clrFrom>
                <a:srgbClr val="FFFFFF"/>
              </a:clrFrom>
              <a:clrTo>
                <a:srgbClr val="FFFFFF">
                  <a:alpha val="0"/>
                </a:srgbClr>
              </a:clrTo>
            </a:clrChange>
            <a:grayscl/>
            <a:extLst>
              <a:ext uri="{837473B0-CC2E-450A-ABE3-18F120FF3D39}">
                <a1611:picAttrSrcUrl xmlns:a1611="http://schemas.microsoft.com/office/drawing/2016/11/main" r:id="rId6"/>
              </a:ext>
            </a:extLst>
          </a:blip>
          <a:stretch>
            <a:fillRect/>
          </a:stretch>
        </p:blipFill>
        <p:spPr>
          <a:xfrm>
            <a:off x="9839327" y="4056984"/>
            <a:ext cx="914400" cy="9144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5762" t="8252" r="5469" b="7812"/>
          <a:stretch/>
        </p:blipFill>
        <p:spPr>
          <a:xfrm>
            <a:off x="9329465" y="2356751"/>
            <a:ext cx="1934125" cy="1828800"/>
          </a:xfrm>
          <a:prstGeom prst="rect">
            <a:avLst/>
          </a:prstGeom>
        </p:spPr>
      </p:pic>
      <p:sp>
        <p:nvSpPr>
          <p:cNvPr id="6" name="TextBox 5">
            <a:extLst>
              <a:ext uri="{FF2B5EF4-FFF2-40B4-BE49-F238E27FC236}">
                <a16:creationId xmlns:a16="http://schemas.microsoft.com/office/drawing/2014/main" id="{3AE2EF5A-6A3E-1C40-A215-B5789B940613}"/>
              </a:ext>
            </a:extLst>
          </p:cNvPr>
          <p:cNvSpPr txBox="1"/>
          <p:nvPr/>
        </p:nvSpPr>
        <p:spPr>
          <a:xfrm>
            <a:off x="10549098" y="4678996"/>
            <a:ext cx="1428981" cy="584775"/>
          </a:xfrm>
          <a:prstGeom prst="rect">
            <a:avLst/>
          </a:prstGeom>
          <a:noFill/>
        </p:spPr>
        <p:txBody>
          <a:bodyPr wrap="none" rtlCol="0">
            <a:spAutoFit/>
          </a:bodyPr>
          <a:lstStyle/>
          <a:p>
            <a:r>
              <a:rPr lang="en-US" sz="3200" dirty="0"/>
              <a:t>CREATE</a:t>
            </a:r>
          </a:p>
        </p:txBody>
      </p:sp>
    </p:spTree>
    <p:extLst>
      <p:ext uri="{BB962C8B-B14F-4D97-AF65-F5344CB8AC3E}">
        <p14:creationId xmlns:p14="http://schemas.microsoft.com/office/powerpoint/2010/main" val="986973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3EE06A-ACB2-C048-92BB-6E32280C6A7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85619" y="1387827"/>
            <a:ext cx="1828800" cy="1828800"/>
          </a:xfrm>
          <a:prstGeom prst="rect">
            <a:avLst/>
          </a:prstGeom>
        </p:spPr>
      </p:pic>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4"/>
          <a:stretch>
            <a:fillRect/>
          </a:stretch>
        </p:blipFill>
        <p:spPr>
          <a:xfrm>
            <a:off x="4424350" y="2128151"/>
            <a:ext cx="4354286" cy="2286000"/>
          </a:xfrm>
          <a:prstGeom prst="rect">
            <a:avLst/>
          </a:prstGeom>
        </p:spPr>
      </p:pic>
      <p:pic>
        <p:nvPicPr>
          <p:cNvPr id="3" name="Picture 2" descr="So it'll be microsoft, not aol... - Joi Ito's Web">
            <a:extLst>
              <a:ext uri="{FF2B5EF4-FFF2-40B4-BE49-F238E27FC236}">
                <a16:creationId xmlns:a16="http://schemas.microsoft.com/office/drawing/2014/main" id="{DBD09DF7-BFA1-624E-AB45-30FE1378ADFB}"/>
              </a:ext>
            </a:extLst>
          </p:cNvPr>
          <p:cNvPicPr>
            <a:picLocks noChangeAspect="1"/>
          </p:cNvPicPr>
          <p:nvPr/>
        </p:nvPicPr>
        <p:blipFill>
          <a:blip r:embed="rId5">
            <a:clrChange>
              <a:clrFrom>
                <a:srgbClr val="FFFFFF"/>
              </a:clrFrom>
              <a:clrTo>
                <a:srgbClr val="FFFFFF">
                  <a:alpha val="0"/>
                </a:srgbClr>
              </a:clrTo>
            </a:clrChange>
            <a:grayscl/>
            <a:extLst>
              <a:ext uri="{837473B0-CC2E-450A-ABE3-18F120FF3D39}">
                <a1611:picAttrSrcUrl xmlns:a1611="http://schemas.microsoft.com/office/drawing/2016/11/main" r:id="rId6"/>
              </a:ext>
            </a:extLst>
          </a:blip>
          <a:stretch>
            <a:fillRect/>
          </a:stretch>
        </p:blipFill>
        <p:spPr>
          <a:xfrm>
            <a:off x="9839327" y="4056984"/>
            <a:ext cx="914400" cy="9144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5762" t="8252" r="5469" b="7812"/>
          <a:stretch/>
        </p:blipFill>
        <p:spPr>
          <a:xfrm>
            <a:off x="9329465" y="2356751"/>
            <a:ext cx="1934125" cy="1828800"/>
          </a:xfrm>
          <a:prstGeom prst="rect">
            <a:avLst/>
          </a:prstGeom>
        </p:spPr>
      </p:pic>
      <p:sp>
        <p:nvSpPr>
          <p:cNvPr id="9" name="Freeform 8">
            <a:extLst>
              <a:ext uri="{FF2B5EF4-FFF2-40B4-BE49-F238E27FC236}">
                <a16:creationId xmlns:a16="http://schemas.microsoft.com/office/drawing/2014/main" id="{8BC8BCC0-4FCE-B64F-9B2D-541E48FB23A3}"/>
              </a:ext>
            </a:extLst>
          </p:cNvPr>
          <p:cNvSpPr/>
          <p:nvPr/>
        </p:nvSpPr>
        <p:spPr>
          <a:xfrm flipH="1" flipV="1">
            <a:off x="6604078" y="4506659"/>
            <a:ext cx="3464093" cy="1295631"/>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48FC1B2-8076-8142-BB47-9E3616ABC223}"/>
              </a:ext>
            </a:extLst>
          </p:cNvPr>
          <p:cNvGrpSpPr/>
          <p:nvPr/>
        </p:nvGrpSpPr>
        <p:grpSpPr>
          <a:xfrm>
            <a:off x="7419657" y="4735259"/>
            <a:ext cx="1832933" cy="1828800"/>
            <a:chOff x="577678" y="4729849"/>
            <a:chExt cx="1832933" cy="1828800"/>
          </a:xfrm>
        </p:grpSpPr>
        <p:pic>
          <p:nvPicPr>
            <p:cNvPr id="13" name="Picture 12">
              <a:extLst>
                <a:ext uri="{FF2B5EF4-FFF2-40B4-BE49-F238E27FC236}">
                  <a16:creationId xmlns:a16="http://schemas.microsoft.com/office/drawing/2014/main" id="{F5BD749E-A845-484A-B4E8-BF1A13079CD6}"/>
                </a:ext>
              </a:extLst>
            </p:cNvPr>
            <p:cNvPicPr>
              <a:picLocks noChangeAspect="1"/>
            </p:cNvPicPr>
            <p:nvPr/>
          </p:nvPicPr>
          <p:blipFill>
            <a:blip r:embed="rId9"/>
            <a:stretch>
              <a:fillRect/>
            </a:stretch>
          </p:blipFill>
          <p:spPr>
            <a:xfrm>
              <a:off x="577678" y="4729849"/>
              <a:ext cx="1832933" cy="1828800"/>
            </a:xfrm>
            <a:prstGeom prst="rect">
              <a:avLst/>
            </a:prstGeom>
          </p:spPr>
        </p:pic>
        <p:pic>
          <p:nvPicPr>
            <p:cNvPr id="14" name="Picture 13">
              <a:extLst>
                <a:ext uri="{FF2B5EF4-FFF2-40B4-BE49-F238E27FC236}">
                  <a16:creationId xmlns:a16="http://schemas.microsoft.com/office/drawing/2014/main" id="{A48960BD-2176-8F48-961C-5082C3D961CD}"/>
                </a:ext>
              </a:extLst>
            </p:cNvPr>
            <p:cNvPicPr>
              <a:picLocks noChangeAspect="1"/>
            </p:cNvPicPr>
            <p:nvPr/>
          </p:nvPicPr>
          <p:blipFill>
            <a:blip r:embed="rId10"/>
            <a:stretch>
              <a:fillRect/>
            </a:stretch>
          </p:blipFill>
          <p:spPr>
            <a:xfrm>
              <a:off x="1138292" y="5301349"/>
              <a:ext cx="707571" cy="685800"/>
            </a:xfrm>
            <a:prstGeom prst="rect">
              <a:avLst/>
            </a:prstGeom>
          </p:spPr>
        </p:pic>
      </p:grpSp>
      <p:sp>
        <p:nvSpPr>
          <p:cNvPr id="6" name="TextBox 5">
            <a:extLst>
              <a:ext uri="{FF2B5EF4-FFF2-40B4-BE49-F238E27FC236}">
                <a16:creationId xmlns:a16="http://schemas.microsoft.com/office/drawing/2014/main" id="{3AE2EF5A-6A3E-1C40-A215-B5789B940613}"/>
              </a:ext>
            </a:extLst>
          </p:cNvPr>
          <p:cNvSpPr txBox="1"/>
          <p:nvPr/>
        </p:nvSpPr>
        <p:spPr>
          <a:xfrm>
            <a:off x="10549098" y="4678996"/>
            <a:ext cx="1428981" cy="584775"/>
          </a:xfrm>
          <a:prstGeom prst="rect">
            <a:avLst/>
          </a:prstGeom>
          <a:noFill/>
        </p:spPr>
        <p:txBody>
          <a:bodyPr wrap="none" rtlCol="0">
            <a:spAutoFit/>
          </a:bodyPr>
          <a:lstStyle/>
          <a:p>
            <a:r>
              <a:rPr lang="en-US" sz="3200" dirty="0"/>
              <a:t>CREATE</a:t>
            </a:r>
          </a:p>
        </p:txBody>
      </p:sp>
    </p:spTree>
    <p:extLst>
      <p:ext uri="{BB962C8B-B14F-4D97-AF65-F5344CB8AC3E}">
        <p14:creationId xmlns:p14="http://schemas.microsoft.com/office/powerpoint/2010/main" val="1188307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2129C0-E4A2-0048-9CCE-0F874C1A5C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85619" y="1387827"/>
            <a:ext cx="1828800" cy="1828800"/>
          </a:xfrm>
          <a:prstGeom prst="rect">
            <a:avLst/>
          </a:prstGeom>
        </p:spPr>
      </p:pic>
      <p:sp>
        <p:nvSpPr>
          <p:cNvPr id="35" name="Freeform 34">
            <a:extLst>
              <a:ext uri="{FF2B5EF4-FFF2-40B4-BE49-F238E27FC236}">
                <a16:creationId xmlns:a16="http://schemas.microsoft.com/office/drawing/2014/main" id="{B100A2A9-AC14-D64D-9B06-BC229EFA444A}"/>
              </a:ext>
            </a:extLst>
          </p:cNvPr>
          <p:cNvSpPr/>
          <p:nvPr/>
        </p:nvSpPr>
        <p:spPr>
          <a:xfrm rot="17849596" flipH="1" flipV="1">
            <a:off x="2561215" y="4624135"/>
            <a:ext cx="2267636" cy="1023449"/>
          </a:xfrm>
          <a:custGeom>
            <a:avLst/>
            <a:gdLst>
              <a:gd name="connsiteX0" fmla="*/ 0 w 2267636"/>
              <a:gd name="connsiteY0" fmla="*/ 19247 h 1023449"/>
              <a:gd name="connsiteX1" fmla="*/ 528638 w 2267636"/>
              <a:gd name="connsiteY1" fmla="*/ 19247 h 1023449"/>
              <a:gd name="connsiteX2" fmla="*/ 1200150 w 2267636"/>
              <a:gd name="connsiteY2" fmla="*/ 219272 h 1023449"/>
              <a:gd name="connsiteX3" fmla="*/ 1657350 w 2267636"/>
              <a:gd name="connsiteY3" fmla="*/ 490735 h 1023449"/>
              <a:gd name="connsiteX4" fmla="*/ 2028825 w 2267636"/>
              <a:gd name="connsiteY4" fmla="*/ 762197 h 1023449"/>
              <a:gd name="connsiteX5" fmla="*/ 1571625 w 2267636"/>
              <a:gd name="connsiteY5" fmla="*/ 676472 h 1023449"/>
              <a:gd name="connsiteX6" fmla="*/ 2257425 w 2267636"/>
              <a:gd name="connsiteY6" fmla="*/ 1019372 h 1023449"/>
              <a:gd name="connsiteX7" fmla="*/ 1985963 w 2267636"/>
              <a:gd name="connsiteY7" fmla="*/ 405010 h 1023449"/>
              <a:gd name="connsiteX8" fmla="*/ 2028825 w 2267636"/>
              <a:gd name="connsiteY8" fmla="*/ 662185 h 102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7636" h="1023449">
                <a:moveTo>
                  <a:pt x="0" y="19247"/>
                </a:moveTo>
                <a:cubicBezTo>
                  <a:pt x="164306" y="2578"/>
                  <a:pt x="328613" y="-14090"/>
                  <a:pt x="528638" y="19247"/>
                </a:cubicBezTo>
                <a:cubicBezTo>
                  <a:pt x="728663" y="52584"/>
                  <a:pt x="1012031" y="140691"/>
                  <a:pt x="1200150" y="219272"/>
                </a:cubicBezTo>
                <a:cubicBezTo>
                  <a:pt x="1388269" y="297853"/>
                  <a:pt x="1519237" y="400247"/>
                  <a:pt x="1657350" y="490735"/>
                </a:cubicBezTo>
                <a:cubicBezTo>
                  <a:pt x="1795463" y="581223"/>
                  <a:pt x="2043113" y="731241"/>
                  <a:pt x="2028825" y="762197"/>
                </a:cubicBezTo>
                <a:cubicBezTo>
                  <a:pt x="2014538" y="793153"/>
                  <a:pt x="1533525" y="633610"/>
                  <a:pt x="1571625" y="676472"/>
                </a:cubicBezTo>
                <a:cubicBezTo>
                  <a:pt x="1609725" y="719334"/>
                  <a:pt x="2188369" y="1064616"/>
                  <a:pt x="2257425" y="1019372"/>
                </a:cubicBezTo>
                <a:cubicBezTo>
                  <a:pt x="2326481" y="974128"/>
                  <a:pt x="2024063" y="464541"/>
                  <a:pt x="1985963" y="405010"/>
                </a:cubicBezTo>
                <a:cubicBezTo>
                  <a:pt x="1947863" y="345479"/>
                  <a:pt x="1988344" y="503832"/>
                  <a:pt x="2028825" y="662185"/>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4"/>
          <a:stretch>
            <a:fillRect/>
          </a:stretch>
        </p:blipFill>
        <p:spPr>
          <a:xfrm>
            <a:off x="4424350" y="2128151"/>
            <a:ext cx="4354286" cy="22860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5762" t="8252" r="5469" b="7812"/>
          <a:stretch/>
        </p:blipFill>
        <p:spPr>
          <a:xfrm>
            <a:off x="9329465" y="2356751"/>
            <a:ext cx="1934125" cy="1828800"/>
          </a:xfrm>
          <a:prstGeom prst="rect">
            <a:avLst/>
          </a:prstGeom>
        </p:spPr>
      </p:pic>
      <p:pic>
        <p:nvPicPr>
          <p:cNvPr id="6" name="Picture 5">
            <a:extLst>
              <a:ext uri="{FF2B5EF4-FFF2-40B4-BE49-F238E27FC236}">
                <a16:creationId xmlns:a16="http://schemas.microsoft.com/office/drawing/2014/main" id="{79408C36-9451-9E4F-9545-7B40817143D7}"/>
              </a:ext>
            </a:extLst>
          </p:cNvPr>
          <p:cNvPicPr>
            <a:picLocks noChangeAspect="1"/>
          </p:cNvPicPr>
          <p:nvPr/>
        </p:nvPicPr>
        <p:blipFill>
          <a:blip r:embed="rId7"/>
          <a:stretch>
            <a:fillRect/>
          </a:stretch>
        </p:blipFill>
        <p:spPr>
          <a:xfrm>
            <a:off x="577678" y="4729849"/>
            <a:ext cx="1832933" cy="1828800"/>
          </a:xfrm>
          <a:prstGeom prst="rect">
            <a:avLst/>
          </a:prstGeom>
        </p:spPr>
      </p:pic>
      <p:pic>
        <p:nvPicPr>
          <p:cNvPr id="13" name="Picture 12">
            <a:extLst>
              <a:ext uri="{FF2B5EF4-FFF2-40B4-BE49-F238E27FC236}">
                <a16:creationId xmlns:a16="http://schemas.microsoft.com/office/drawing/2014/main" id="{525385E7-119C-6740-AD31-51CFA710915F}"/>
              </a:ext>
            </a:extLst>
          </p:cNvPr>
          <p:cNvPicPr>
            <a:picLocks noChangeAspect="1"/>
          </p:cNvPicPr>
          <p:nvPr/>
        </p:nvPicPr>
        <p:blipFill>
          <a:blip r:embed="rId8"/>
          <a:stretch>
            <a:fillRect/>
          </a:stretch>
        </p:blipFill>
        <p:spPr>
          <a:xfrm>
            <a:off x="1138292" y="5301349"/>
            <a:ext cx="707571" cy="685800"/>
          </a:xfrm>
          <a:prstGeom prst="rect">
            <a:avLst/>
          </a:prstGeom>
        </p:spPr>
      </p:pic>
    </p:spTree>
    <p:extLst>
      <p:ext uri="{BB962C8B-B14F-4D97-AF65-F5344CB8AC3E}">
        <p14:creationId xmlns:p14="http://schemas.microsoft.com/office/powerpoint/2010/main" val="2052936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A10A98-3BAF-2942-A1F0-ACFA8F70478A}"/>
              </a:ext>
            </a:extLst>
          </p:cNvPr>
          <p:cNvSpPr txBox="1"/>
          <p:nvPr/>
        </p:nvSpPr>
        <p:spPr>
          <a:xfrm>
            <a:off x="4117734" y="2767280"/>
            <a:ext cx="3956532" cy="1323439"/>
          </a:xfrm>
          <a:prstGeom prst="rect">
            <a:avLst/>
          </a:prstGeom>
          <a:noFill/>
        </p:spPr>
        <p:txBody>
          <a:bodyPr wrap="none" rtlCol="0">
            <a:spAutoFit/>
          </a:bodyPr>
          <a:lstStyle/>
          <a:p>
            <a:r>
              <a:rPr lang="en-US" sz="8000" dirty="0"/>
              <a:t>Cash Out</a:t>
            </a:r>
          </a:p>
        </p:txBody>
      </p:sp>
    </p:spTree>
    <p:extLst>
      <p:ext uri="{BB962C8B-B14F-4D97-AF65-F5344CB8AC3E}">
        <p14:creationId xmlns:p14="http://schemas.microsoft.com/office/powerpoint/2010/main" val="4237262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DD09D-69CF-654F-B74B-9C9799402D2A}"/>
              </a:ext>
            </a:extLst>
          </p:cNvPr>
          <p:cNvSpPr>
            <a:spLocks noGrp="1"/>
          </p:cNvSpPr>
          <p:nvPr>
            <p:ph type="title"/>
          </p:nvPr>
        </p:nvSpPr>
        <p:spPr/>
        <p:txBody>
          <a:bodyPr/>
          <a:lstStyle/>
          <a:p>
            <a:r>
              <a:rPr lang="en-US" dirty="0"/>
              <a:t>How do you get, store, use, cash out?</a:t>
            </a:r>
          </a:p>
        </p:txBody>
      </p:sp>
      <p:sp>
        <p:nvSpPr>
          <p:cNvPr id="3" name="Content Placeholder 2">
            <a:extLst>
              <a:ext uri="{FF2B5EF4-FFF2-40B4-BE49-F238E27FC236}">
                <a16:creationId xmlns:a16="http://schemas.microsoft.com/office/drawing/2014/main" id="{0DCAF802-5926-E14C-96AB-C8A6E94058C8}"/>
              </a:ext>
            </a:extLst>
          </p:cNvPr>
          <p:cNvSpPr>
            <a:spLocks noGrp="1"/>
          </p:cNvSpPr>
          <p:nvPr>
            <p:ph idx="1"/>
          </p:nvPr>
        </p:nvSpPr>
        <p:spPr/>
        <p:txBody>
          <a:bodyPr/>
          <a:lstStyle/>
          <a:p>
            <a:r>
              <a:rPr lang="en-US" dirty="0"/>
              <a:t>Online</a:t>
            </a:r>
          </a:p>
          <a:p>
            <a:r>
              <a:rPr lang="en-US" dirty="0"/>
              <a:t>Local exchanges (e.g. grocery stores)</a:t>
            </a:r>
          </a:p>
          <a:p>
            <a:r>
              <a:rPr lang="en-US" dirty="0"/>
              <a:t>Third party wallet</a:t>
            </a:r>
          </a:p>
          <a:p>
            <a:r>
              <a:rPr lang="en-US" dirty="0"/>
              <a:t>Calibra wallet, FB</a:t>
            </a:r>
          </a:p>
          <a:p>
            <a:r>
              <a:rPr lang="en-US" dirty="0"/>
              <a:t>WhatsApp, FB</a:t>
            </a:r>
          </a:p>
          <a:p>
            <a:r>
              <a:rPr lang="en-US" dirty="0"/>
              <a:t>Messenger, FB</a:t>
            </a:r>
          </a:p>
          <a:p>
            <a:r>
              <a:rPr lang="en-US" dirty="0"/>
              <a:t>Facebook</a:t>
            </a:r>
          </a:p>
          <a:p>
            <a:r>
              <a:rPr lang="en-US" dirty="0"/>
              <a:t>Partners</a:t>
            </a:r>
          </a:p>
          <a:p>
            <a:endParaRPr lang="en-US" dirty="0"/>
          </a:p>
        </p:txBody>
      </p:sp>
    </p:spTree>
    <p:extLst>
      <p:ext uri="{BB962C8B-B14F-4D97-AF65-F5344CB8AC3E}">
        <p14:creationId xmlns:p14="http://schemas.microsoft.com/office/powerpoint/2010/main" val="285357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277E87-018C-0441-ADA8-106170355AA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85619" y="1387827"/>
            <a:ext cx="1828800" cy="1828800"/>
          </a:xfrm>
          <a:prstGeom prst="rect">
            <a:avLst/>
          </a:prstGeom>
        </p:spPr>
      </p:pic>
      <p:sp>
        <p:nvSpPr>
          <p:cNvPr id="33" name="Freeform 32">
            <a:extLst>
              <a:ext uri="{FF2B5EF4-FFF2-40B4-BE49-F238E27FC236}">
                <a16:creationId xmlns:a16="http://schemas.microsoft.com/office/drawing/2014/main" id="{4302D408-4340-A84E-A3A0-AFBDBAEA0252}"/>
              </a:ext>
            </a:extLst>
          </p:cNvPr>
          <p:cNvSpPr/>
          <p:nvPr/>
        </p:nvSpPr>
        <p:spPr>
          <a:xfrm>
            <a:off x="2156714" y="1104703"/>
            <a:ext cx="2267636" cy="1023449"/>
          </a:xfrm>
          <a:custGeom>
            <a:avLst/>
            <a:gdLst>
              <a:gd name="connsiteX0" fmla="*/ 0 w 2267636"/>
              <a:gd name="connsiteY0" fmla="*/ 19247 h 1023449"/>
              <a:gd name="connsiteX1" fmla="*/ 528638 w 2267636"/>
              <a:gd name="connsiteY1" fmla="*/ 19247 h 1023449"/>
              <a:gd name="connsiteX2" fmla="*/ 1200150 w 2267636"/>
              <a:gd name="connsiteY2" fmla="*/ 219272 h 1023449"/>
              <a:gd name="connsiteX3" fmla="*/ 1657350 w 2267636"/>
              <a:gd name="connsiteY3" fmla="*/ 490735 h 1023449"/>
              <a:gd name="connsiteX4" fmla="*/ 2028825 w 2267636"/>
              <a:gd name="connsiteY4" fmla="*/ 762197 h 1023449"/>
              <a:gd name="connsiteX5" fmla="*/ 1571625 w 2267636"/>
              <a:gd name="connsiteY5" fmla="*/ 676472 h 1023449"/>
              <a:gd name="connsiteX6" fmla="*/ 2257425 w 2267636"/>
              <a:gd name="connsiteY6" fmla="*/ 1019372 h 1023449"/>
              <a:gd name="connsiteX7" fmla="*/ 1985963 w 2267636"/>
              <a:gd name="connsiteY7" fmla="*/ 405010 h 1023449"/>
              <a:gd name="connsiteX8" fmla="*/ 2028825 w 2267636"/>
              <a:gd name="connsiteY8" fmla="*/ 662185 h 102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7636" h="1023449">
                <a:moveTo>
                  <a:pt x="0" y="19247"/>
                </a:moveTo>
                <a:cubicBezTo>
                  <a:pt x="164306" y="2578"/>
                  <a:pt x="328613" y="-14090"/>
                  <a:pt x="528638" y="19247"/>
                </a:cubicBezTo>
                <a:cubicBezTo>
                  <a:pt x="728663" y="52584"/>
                  <a:pt x="1012031" y="140691"/>
                  <a:pt x="1200150" y="219272"/>
                </a:cubicBezTo>
                <a:cubicBezTo>
                  <a:pt x="1388269" y="297853"/>
                  <a:pt x="1519237" y="400247"/>
                  <a:pt x="1657350" y="490735"/>
                </a:cubicBezTo>
                <a:cubicBezTo>
                  <a:pt x="1795463" y="581223"/>
                  <a:pt x="2043113" y="731241"/>
                  <a:pt x="2028825" y="762197"/>
                </a:cubicBezTo>
                <a:cubicBezTo>
                  <a:pt x="2014538" y="793153"/>
                  <a:pt x="1533525" y="633610"/>
                  <a:pt x="1571625" y="676472"/>
                </a:cubicBezTo>
                <a:cubicBezTo>
                  <a:pt x="1609725" y="719334"/>
                  <a:pt x="2188369" y="1064616"/>
                  <a:pt x="2257425" y="1019372"/>
                </a:cubicBezTo>
                <a:cubicBezTo>
                  <a:pt x="2326481" y="974128"/>
                  <a:pt x="2024063" y="464541"/>
                  <a:pt x="1985963" y="405010"/>
                </a:cubicBezTo>
                <a:cubicBezTo>
                  <a:pt x="1947863" y="345479"/>
                  <a:pt x="1988344" y="503832"/>
                  <a:pt x="2028825" y="662185"/>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4"/>
          <a:stretch>
            <a:fillRect/>
          </a:stretch>
        </p:blipFill>
        <p:spPr>
          <a:xfrm>
            <a:off x="4424350" y="2128151"/>
            <a:ext cx="4354286" cy="22860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5762" t="8252" r="5469" b="7812"/>
          <a:stretch/>
        </p:blipFill>
        <p:spPr>
          <a:xfrm>
            <a:off x="9329465" y="2356751"/>
            <a:ext cx="1934125" cy="1828800"/>
          </a:xfrm>
          <a:prstGeom prst="rect">
            <a:avLst/>
          </a:prstGeom>
        </p:spPr>
      </p:pic>
      <p:grpSp>
        <p:nvGrpSpPr>
          <p:cNvPr id="2" name="Group 1">
            <a:extLst>
              <a:ext uri="{FF2B5EF4-FFF2-40B4-BE49-F238E27FC236}">
                <a16:creationId xmlns:a16="http://schemas.microsoft.com/office/drawing/2014/main" id="{A476330B-D928-3F4A-BECC-4F536321737E}"/>
              </a:ext>
            </a:extLst>
          </p:cNvPr>
          <p:cNvGrpSpPr/>
          <p:nvPr/>
        </p:nvGrpSpPr>
        <p:grpSpPr>
          <a:xfrm>
            <a:off x="560726" y="299351"/>
            <a:ext cx="1832933" cy="1828800"/>
            <a:chOff x="577678" y="4729849"/>
            <a:chExt cx="1832933" cy="1828800"/>
          </a:xfrm>
        </p:grpSpPr>
        <p:pic>
          <p:nvPicPr>
            <p:cNvPr id="6" name="Picture 5">
              <a:extLst>
                <a:ext uri="{FF2B5EF4-FFF2-40B4-BE49-F238E27FC236}">
                  <a16:creationId xmlns:a16="http://schemas.microsoft.com/office/drawing/2014/main" id="{79408C36-9451-9E4F-9545-7B40817143D7}"/>
                </a:ext>
              </a:extLst>
            </p:cNvPr>
            <p:cNvPicPr>
              <a:picLocks noChangeAspect="1"/>
            </p:cNvPicPr>
            <p:nvPr/>
          </p:nvPicPr>
          <p:blipFill>
            <a:blip r:embed="rId7"/>
            <a:stretch>
              <a:fillRect/>
            </a:stretch>
          </p:blipFill>
          <p:spPr>
            <a:xfrm>
              <a:off x="577678" y="4729849"/>
              <a:ext cx="1832933" cy="1828800"/>
            </a:xfrm>
            <a:prstGeom prst="rect">
              <a:avLst/>
            </a:prstGeom>
          </p:spPr>
        </p:pic>
        <p:pic>
          <p:nvPicPr>
            <p:cNvPr id="13" name="Picture 12">
              <a:extLst>
                <a:ext uri="{FF2B5EF4-FFF2-40B4-BE49-F238E27FC236}">
                  <a16:creationId xmlns:a16="http://schemas.microsoft.com/office/drawing/2014/main" id="{525385E7-119C-6740-AD31-51CFA710915F}"/>
                </a:ext>
              </a:extLst>
            </p:cNvPr>
            <p:cNvPicPr>
              <a:picLocks noChangeAspect="1"/>
            </p:cNvPicPr>
            <p:nvPr/>
          </p:nvPicPr>
          <p:blipFill>
            <a:blip r:embed="rId8"/>
            <a:stretch>
              <a:fillRect/>
            </a:stretch>
          </p:blipFill>
          <p:spPr>
            <a:xfrm>
              <a:off x="1138292" y="5301349"/>
              <a:ext cx="707571" cy="685800"/>
            </a:xfrm>
            <a:prstGeom prst="rect">
              <a:avLst/>
            </a:prstGeom>
          </p:spPr>
        </p:pic>
      </p:grpSp>
    </p:spTree>
    <p:extLst>
      <p:ext uri="{BB962C8B-B14F-4D97-AF65-F5344CB8AC3E}">
        <p14:creationId xmlns:p14="http://schemas.microsoft.com/office/powerpoint/2010/main" val="970168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602606F-1C79-C74F-91B1-DA6FC22EC7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85619" y="1387827"/>
            <a:ext cx="1828800" cy="1828800"/>
          </a:xfrm>
          <a:prstGeom prst="rect">
            <a:avLst/>
          </a:prstGeom>
        </p:spPr>
      </p:pic>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4"/>
          <a:stretch>
            <a:fillRect/>
          </a:stretch>
        </p:blipFill>
        <p:spPr>
          <a:xfrm>
            <a:off x="4424350" y="2128151"/>
            <a:ext cx="4354286" cy="22860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5762" t="8252" r="5469" b="7812"/>
          <a:stretch/>
        </p:blipFill>
        <p:spPr>
          <a:xfrm>
            <a:off x="9329465" y="2356751"/>
            <a:ext cx="1934125" cy="1828800"/>
          </a:xfrm>
          <a:prstGeom prst="rect">
            <a:avLst/>
          </a:prstGeom>
        </p:spPr>
      </p:pic>
      <p:sp>
        <p:nvSpPr>
          <p:cNvPr id="4" name="Freeform 3">
            <a:extLst>
              <a:ext uri="{FF2B5EF4-FFF2-40B4-BE49-F238E27FC236}">
                <a16:creationId xmlns:a16="http://schemas.microsoft.com/office/drawing/2014/main" id="{5BA12483-5997-3B45-BF2F-4CE8E3C049DB}"/>
              </a:ext>
            </a:extLst>
          </p:cNvPr>
          <p:cNvSpPr/>
          <p:nvPr/>
        </p:nvSpPr>
        <p:spPr>
          <a:xfrm>
            <a:off x="6771394" y="1095258"/>
            <a:ext cx="3464093" cy="1295631"/>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99F1FD1-F6DC-4944-BCC3-8C6D827AF929}"/>
              </a:ext>
            </a:extLst>
          </p:cNvPr>
          <p:cNvGrpSpPr/>
          <p:nvPr/>
        </p:nvGrpSpPr>
        <p:grpSpPr>
          <a:xfrm>
            <a:off x="7864236" y="190303"/>
            <a:ext cx="1832933" cy="1828800"/>
            <a:chOff x="577678" y="4729849"/>
            <a:chExt cx="1832933" cy="1828800"/>
          </a:xfrm>
        </p:grpSpPr>
        <p:pic>
          <p:nvPicPr>
            <p:cNvPr id="7" name="Picture 6">
              <a:extLst>
                <a:ext uri="{FF2B5EF4-FFF2-40B4-BE49-F238E27FC236}">
                  <a16:creationId xmlns:a16="http://schemas.microsoft.com/office/drawing/2014/main" id="{FC4626A1-4F5D-794C-B326-A798931EF441}"/>
                </a:ext>
              </a:extLst>
            </p:cNvPr>
            <p:cNvPicPr>
              <a:picLocks noChangeAspect="1"/>
            </p:cNvPicPr>
            <p:nvPr/>
          </p:nvPicPr>
          <p:blipFill>
            <a:blip r:embed="rId7"/>
            <a:stretch>
              <a:fillRect/>
            </a:stretch>
          </p:blipFill>
          <p:spPr>
            <a:xfrm>
              <a:off x="577678" y="4729849"/>
              <a:ext cx="1832933" cy="1828800"/>
            </a:xfrm>
            <a:prstGeom prst="rect">
              <a:avLst/>
            </a:prstGeom>
          </p:spPr>
        </p:pic>
        <p:pic>
          <p:nvPicPr>
            <p:cNvPr id="9" name="Picture 8">
              <a:extLst>
                <a:ext uri="{FF2B5EF4-FFF2-40B4-BE49-F238E27FC236}">
                  <a16:creationId xmlns:a16="http://schemas.microsoft.com/office/drawing/2014/main" id="{DFD77CA3-7C7A-BF48-8355-A804FAB8E75A}"/>
                </a:ext>
              </a:extLst>
            </p:cNvPr>
            <p:cNvPicPr>
              <a:picLocks noChangeAspect="1"/>
            </p:cNvPicPr>
            <p:nvPr/>
          </p:nvPicPr>
          <p:blipFill>
            <a:blip r:embed="rId8"/>
            <a:stretch>
              <a:fillRect/>
            </a:stretch>
          </p:blipFill>
          <p:spPr>
            <a:xfrm>
              <a:off x="1138292" y="5301349"/>
              <a:ext cx="707571" cy="685800"/>
            </a:xfrm>
            <a:prstGeom prst="rect">
              <a:avLst/>
            </a:prstGeom>
          </p:spPr>
        </p:pic>
      </p:grpSp>
    </p:spTree>
    <p:extLst>
      <p:ext uri="{BB962C8B-B14F-4D97-AF65-F5344CB8AC3E}">
        <p14:creationId xmlns:p14="http://schemas.microsoft.com/office/powerpoint/2010/main" val="1075153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602606F-1C79-C74F-91B1-DA6FC22EC7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85619" y="1387827"/>
            <a:ext cx="1828800" cy="1828800"/>
          </a:xfrm>
          <a:prstGeom prst="rect">
            <a:avLst/>
          </a:prstGeom>
        </p:spPr>
      </p:pic>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4"/>
          <a:stretch>
            <a:fillRect/>
          </a:stretch>
        </p:blipFill>
        <p:spPr>
          <a:xfrm>
            <a:off x="4424350" y="2128151"/>
            <a:ext cx="4354286" cy="22860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5762" t="8252" r="5469" b="7812"/>
          <a:stretch/>
        </p:blipFill>
        <p:spPr>
          <a:xfrm>
            <a:off x="9329465" y="2356751"/>
            <a:ext cx="1934125" cy="1828800"/>
          </a:xfrm>
          <a:prstGeom prst="rect">
            <a:avLst/>
          </a:prstGeom>
        </p:spPr>
      </p:pic>
      <p:grpSp>
        <p:nvGrpSpPr>
          <p:cNvPr id="6" name="Group 5">
            <a:extLst>
              <a:ext uri="{FF2B5EF4-FFF2-40B4-BE49-F238E27FC236}">
                <a16:creationId xmlns:a16="http://schemas.microsoft.com/office/drawing/2014/main" id="{C99F1FD1-F6DC-4944-BCC3-8C6D827AF929}"/>
              </a:ext>
            </a:extLst>
          </p:cNvPr>
          <p:cNvGrpSpPr/>
          <p:nvPr/>
        </p:nvGrpSpPr>
        <p:grpSpPr>
          <a:xfrm>
            <a:off x="9981486" y="0"/>
            <a:ext cx="1832933" cy="1828800"/>
            <a:chOff x="577678" y="4729849"/>
            <a:chExt cx="1832933" cy="1828800"/>
          </a:xfrm>
        </p:grpSpPr>
        <p:pic>
          <p:nvPicPr>
            <p:cNvPr id="7" name="Picture 6">
              <a:extLst>
                <a:ext uri="{FF2B5EF4-FFF2-40B4-BE49-F238E27FC236}">
                  <a16:creationId xmlns:a16="http://schemas.microsoft.com/office/drawing/2014/main" id="{FC4626A1-4F5D-794C-B326-A798931EF441}"/>
                </a:ext>
              </a:extLst>
            </p:cNvPr>
            <p:cNvPicPr>
              <a:picLocks noChangeAspect="1"/>
            </p:cNvPicPr>
            <p:nvPr/>
          </p:nvPicPr>
          <p:blipFill>
            <a:blip r:embed="rId7"/>
            <a:stretch>
              <a:fillRect/>
            </a:stretch>
          </p:blipFill>
          <p:spPr>
            <a:xfrm>
              <a:off x="577678" y="4729849"/>
              <a:ext cx="1832933" cy="1828800"/>
            </a:xfrm>
            <a:prstGeom prst="rect">
              <a:avLst/>
            </a:prstGeom>
          </p:spPr>
        </p:pic>
        <p:pic>
          <p:nvPicPr>
            <p:cNvPr id="9" name="Picture 8">
              <a:extLst>
                <a:ext uri="{FF2B5EF4-FFF2-40B4-BE49-F238E27FC236}">
                  <a16:creationId xmlns:a16="http://schemas.microsoft.com/office/drawing/2014/main" id="{DFD77CA3-7C7A-BF48-8355-A804FAB8E75A}"/>
                </a:ext>
              </a:extLst>
            </p:cNvPr>
            <p:cNvPicPr>
              <a:picLocks noChangeAspect="1"/>
            </p:cNvPicPr>
            <p:nvPr/>
          </p:nvPicPr>
          <p:blipFill>
            <a:blip r:embed="rId8"/>
            <a:stretch>
              <a:fillRect/>
            </a:stretch>
          </p:blipFill>
          <p:spPr>
            <a:xfrm>
              <a:off x="1138292" y="5301349"/>
              <a:ext cx="707571" cy="685800"/>
            </a:xfrm>
            <a:prstGeom prst="rect">
              <a:avLst/>
            </a:prstGeom>
          </p:spPr>
        </p:pic>
      </p:grpSp>
    </p:spTree>
    <p:extLst>
      <p:ext uri="{BB962C8B-B14F-4D97-AF65-F5344CB8AC3E}">
        <p14:creationId xmlns:p14="http://schemas.microsoft.com/office/powerpoint/2010/main" val="1152448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602606F-1C79-C74F-91B1-DA6FC22EC7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85619" y="1387827"/>
            <a:ext cx="1828800" cy="1828800"/>
          </a:xfrm>
          <a:prstGeom prst="rect">
            <a:avLst/>
          </a:prstGeom>
        </p:spPr>
      </p:pic>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4"/>
          <a:stretch>
            <a:fillRect/>
          </a:stretch>
        </p:blipFill>
        <p:spPr>
          <a:xfrm>
            <a:off x="4424350" y="2128151"/>
            <a:ext cx="4354286" cy="22860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5762" t="8252" r="5469" b="7812"/>
          <a:stretch/>
        </p:blipFill>
        <p:spPr>
          <a:xfrm>
            <a:off x="9329465" y="2356751"/>
            <a:ext cx="1934125" cy="1828800"/>
          </a:xfrm>
          <a:prstGeom prst="rect">
            <a:avLst/>
          </a:prstGeom>
        </p:spPr>
      </p:pic>
      <p:grpSp>
        <p:nvGrpSpPr>
          <p:cNvPr id="6" name="Group 5">
            <a:extLst>
              <a:ext uri="{FF2B5EF4-FFF2-40B4-BE49-F238E27FC236}">
                <a16:creationId xmlns:a16="http://schemas.microsoft.com/office/drawing/2014/main" id="{C99F1FD1-F6DC-4944-BCC3-8C6D827AF929}"/>
              </a:ext>
            </a:extLst>
          </p:cNvPr>
          <p:cNvGrpSpPr/>
          <p:nvPr/>
        </p:nvGrpSpPr>
        <p:grpSpPr>
          <a:xfrm>
            <a:off x="9981486" y="0"/>
            <a:ext cx="1832933" cy="1828800"/>
            <a:chOff x="577678" y="4729849"/>
            <a:chExt cx="1832933" cy="1828800"/>
          </a:xfrm>
        </p:grpSpPr>
        <p:pic>
          <p:nvPicPr>
            <p:cNvPr id="7" name="Picture 6">
              <a:extLst>
                <a:ext uri="{FF2B5EF4-FFF2-40B4-BE49-F238E27FC236}">
                  <a16:creationId xmlns:a16="http://schemas.microsoft.com/office/drawing/2014/main" id="{FC4626A1-4F5D-794C-B326-A798931EF441}"/>
                </a:ext>
              </a:extLst>
            </p:cNvPr>
            <p:cNvPicPr>
              <a:picLocks noChangeAspect="1"/>
            </p:cNvPicPr>
            <p:nvPr/>
          </p:nvPicPr>
          <p:blipFill>
            <a:blip r:embed="rId7"/>
            <a:stretch>
              <a:fillRect/>
            </a:stretch>
          </p:blipFill>
          <p:spPr>
            <a:xfrm>
              <a:off x="577678" y="4729849"/>
              <a:ext cx="1832933" cy="1828800"/>
            </a:xfrm>
            <a:prstGeom prst="rect">
              <a:avLst/>
            </a:prstGeom>
          </p:spPr>
        </p:pic>
        <p:pic>
          <p:nvPicPr>
            <p:cNvPr id="9" name="Picture 8">
              <a:extLst>
                <a:ext uri="{FF2B5EF4-FFF2-40B4-BE49-F238E27FC236}">
                  <a16:creationId xmlns:a16="http://schemas.microsoft.com/office/drawing/2014/main" id="{DFD77CA3-7C7A-BF48-8355-A804FAB8E75A}"/>
                </a:ext>
              </a:extLst>
            </p:cNvPr>
            <p:cNvPicPr>
              <a:picLocks noChangeAspect="1"/>
            </p:cNvPicPr>
            <p:nvPr/>
          </p:nvPicPr>
          <p:blipFill>
            <a:blip r:embed="rId8"/>
            <a:stretch>
              <a:fillRect/>
            </a:stretch>
          </p:blipFill>
          <p:spPr>
            <a:xfrm>
              <a:off x="1138292" y="5301349"/>
              <a:ext cx="707571" cy="685800"/>
            </a:xfrm>
            <a:prstGeom prst="rect">
              <a:avLst/>
            </a:prstGeom>
          </p:spPr>
        </p:pic>
      </p:grpSp>
      <p:pic>
        <p:nvPicPr>
          <p:cNvPr id="15" name="Picture 14" descr="File:White X in red background.svg - Wikipedia">
            <a:extLst>
              <a:ext uri="{FF2B5EF4-FFF2-40B4-BE49-F238E27FC236}">
                <a16:creationId xmlns:a16="http://schemas.microsoft.com/office/drawing/2014/main" id="{79801F81-B18C-3049-8118-3575E59B61A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520152" y="571500"/>
            <a:ext cx="914400" cy="914400"/>
          </a:xfrm>
          <a:prstGeom prst="rect">
            <a:avLst/>
          </a:prstGeom>
        </p:spPr>
      </p:pic>
      <p:sp>
        <p:nvSpPr>
          <p:cNvPr id="17" name="TextBox 16">
            <a:extLst>
              <a:ext uri="{FF2B5EF4-FFF2-40B4-BE49-F238E27FC236}">
                <a16:creationId xmlns:a16="http://schemas.microsoft.com/office/drawing/2014/main" id="{BFDC8DCD-EE56-F148-BFAF-C83F7406C379}"/>
              </a:ext>
            </a:extLst>
          </p:cNvPr>
          <p:cNvSpPr txBox="1"/>
          <p:nvPr/>
        </p:nvSpPr>
        <p:spPr>
          <a:xfrm>
            <a:off x="7870651" y="736312"/>
            <a:ext cx="1701620" cy="584775"/>
          </a:xfrm>
          <a:prstGeom prst="rect">
            <a:avLst/>
          </a:prstGeom>
          <a:noFill/>
        </p:spPr>
        <p:txBody>
          <a:bodyPr wrap="none" rtlCol="0">
            <a:spAutoFit/>
          </a:bodyPr>
          <a:lstStyle/>
          <a:p>
            <a:r>
              <a:rPr lang="en-US" sz="3200" dirty="0"/>
              <a:t>DESTROY</a:t>
            </a:r>
          </a:p>
        </p:txBody>
      </p:sp>
    </p:spTree>
    <p:extLst>
      <p:ext uri="{BB962C8B-B14F-4D97-AF65-F5344CB8AC3E}">
        <p14:creationId xmlns:p14="http://schemas.microsoft.com/office/powerpoint/2010/main" val="4151241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3"/>
          <a:stretch>
            <a:fillRect/>
          </a:stretch>
        </p:blipFill>
        <p:spPr>
          <a:xfrm>
            <a:off x="4424350" y="2128151"/>
            <a:ext cx="4354286" cy="22860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5762" t="8252" r="5469" b="7812"/>
          <a:stretch/>
        </p:blipFill>
        <p:spPr>
          <a:xfrm>
            <a:off x="9329465" y="2356751"/>
            <a:ext cx="1934125" cy="1828800"/>
          </a:xfrm>
          <a:prstGeom prst="rect">
            <a:avLst/>
          </a:prstGeom>
        </p:spPr>
      </p:pic>
      <p:sp>
        <p:nvSpPr>
          <p:cNvPr id="4" name="Freeform 3">
            <a:extLst>
              <a:ext uri="{FF2B5EF4-FFF2-40B4-BE49-F238E27FC236}">
                <a16:creationId xmlns:a16="http://schemas.microsoft.com/office/drawing/2014/main" id="{5BA12483-5997-3B45-BF2F-4CE8E3C049DB}"/>
              </a:ext>
            </a:extLst>
          </p:cNvPr>
          <p:cNvSpPr/>
          <p:nvPr/>
        </p:nvSpPr>
        <p:spPr>
          <a:xfrm rot="21022404" flipH="1" flipV="1">
            <a:off x="6815043" y="4246895"/>
            <a:ext cx="3852984" cy="1522180"/>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3EE06A-ACB2-C048-92BB-6E32280C6A7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864236" y="4751799"/>
            <a:ext cx="1828800" cy="1828800"/>
          </a:xfrm>
          <a:prstGeom prst="rect">
            <a:avLst/>
          </a:prstGeom>
        </p:spPr>
      </p:pic>
    </p:spTree>
    <p:extLst>
      <p:ext uri="{BB962C8B-B14F-4D97-AF65-F5344CB8AC3E}">
        <p14:creationId xmlns:p14="http://schemas.microsoft.com/office/powerpoint/2010/main" val="1664737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B100A2A9-AC14-D64D-9B06-BC229EFA444A}"/>
              </a:ext>
            </a:extLst>
          </p:cNvPr>
          <p:cNvSpPr/>
          <p:nvPr/>
        </p:nvSpPr>
        <p:spPr>
          <a:xfrm rot="17849596" flipH="1" flipV="1">
            <a:off x="2561215" y="4624135"/>
            <a:ext cx="2267636" cy="1023449"/>
          </a:xfrm>
          <a:custGeom>
            <a:avLst/>
            <a:gdLst>
              <a:gd name="connsiteX0" fmla="*/ 0 w 2267636"/>
              <a:gd name="connsiteY0" fmla="*/ 19247 h 1023449"/>
              <a:gd name="connsiteX1" fmla="*/ 528638 w 2267636"/>
              <a:gd name="connsiteY1" fmla="*/ 19247 h 1023449"/>
              <a:gd name="connsiteX2" fmla="*/ 1200150 w 2267636"/>
              <a:gd name="connsiteY2" fmla="*/ 219272 h 1023449"/>
              <a:gd name="connsiteX3" fmla="*/ 1657350 w 2267636"/>
              <a:gd name="connsiteY3" fmla="*/ 490735 h 1023449"/>
              <a:gd name="connsiteX4" fmla="*/ 2028825 w 2267636"/>
              <a:gd name="connsiteY4" fmla="*/ 762197 h 1023449"/>
              <a:gd name="connsiteX5" fmla="*/ 1571625 w 2267636"/>
              <a:gd name="connsiteY5" fmla="*/ 676472 h 1023449"/>
              <a:gd name="connsiteX6" fmla="*/ 2257425 w 2267636"/>
              <a:gd name="connsiteY6" fmla="*/ 1019372 h 1023449"/>
              <a:gd name="connsiteX7" fmla="*/ 1985963 w 2267636"/>
              <a:gd name="connsiteY7" fmla="*/ 405010 h 1023449"/>
              <a:gd name="connsiteX8" fmla="*/ 2028825 w 2267636"/>
              <a:gd name="connsiteY8" fmla="*/ 662185 h 102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7636" h="1023449">
                <a:moveTo>
                  <a:pt x="0" y="19247"/>
                </a:moveTo>
                <a:cubicBezTo>
                  <a:pt x="164306" y="2578"/>
                  <a:pt x="328613" y="-14090"/>
                  <a:pt x="528638" y="19247"/>
                </a:cubicBezTo>
                <a:cubicBezTo>
                  <a:pt x="728663" y="52584"/>
                  <a:pt x="1012031" y="140691"/>
                  <a:pt x="1200150" y="219272"/>
                </a:cubicBezTo>
                <a:cubicBezTo>
                  <a:pt x="1388269" y="297853"/>
                  <a:pt x="1519237" y="400247"/>
                  <a:pt x="1657350" y="490735"/>
                </a:cubicBezTo>
                <a:cubicBezTo>
                  <a:pt x="1795463" y="581223"/>
                  <a:pt x="2043113" y="731241"/>
                  <a:pt x="2028825" y="762197"/>
                </a:cubicBezTo>
                <a:cubicBezTo>
                  <a:pt x="2014538" y="793153"/>
                  <a:pt x="1533525" y="633610"/>
                  <a:pt x="1571625" y="676472"/>
                </a:cubicBezTo>
                <a:cubicBezTo>
                  <a:pt x="1609725" y="719334"/>
                  <a:pt x="2188369" y="1064616"/>
                  <a:pt x="2257425" y="1019372"/>
                </a:cubicBezTo>
                <a:cubicBezTo>
                  <a:pt x="2326481" y="974128"/>
                  <a:pt x="2024063" y="464541"/>
                  <a:pt x="1985963" y="405010"/>
                </a:cubicBezTo>
                <a:cubicBezTo>
                  <a:pt x="1947863" y="345479"/>
                  <a:pt x="1988344" y="503832"/>
                  <a:pt x="2028825" y="662185"/>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28BEC6F-BE15-1342-BD33-E2C5EC9712E7}"/>
              </a:ext>
            </a:extLst>
          </p:cNvPr>
          <p:cNvPicPr>
            <a:picLocks noChangeAspect="1"/>
          </p:cNvPicPr>
          <p:nvPr/>
        </p:nvPicPr>
        <p:blipFill>
          <a:blip r:embed="rId3"/>
          <a:stretch>
            <a:fillRect/>
          </a:stretch>
        </p:blipFill>
        <p:spPr>
          <a:xfrm>
            <a:off x="4424350" y="2128151"/>
            <a:ext cx="4354286" cy="2286000"/>
          </a:xfrm>
          <a:prstGeom prst="rect">
            <a:avLst/>
          </a:prstGeom>
        </p:spPr>
      </p:pic>
      <p:pic>
        <p:nvPicPr>
          <p:cNvPr id="10" name="Picture 9" descr="Schiavi di banche e finanza - Aneddotica Magazine ...">
            <a:extLst>
              <a:ext uri="{FF2B5EF4-FFF2-40B4-BE49-F238E27FC236}">
                <a16:creationId xmlns:a16="http://schemas.microsoft.com/office/drawing/2014/main" id="{D34298F5-CA7D-144C-AFAC-4BF009952429}"/>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5762" t="8252" r="5469" b="7812"/>
          <a:stretch/>
        </p:blipFill>
        <p:spPr>
          <a:xfrm>
            <a:off x="9329465" y="2356751"/>
            <a:ext cx="1934125" cy="1828800"/>
          </a:xfrm>
          <a:prstGeom prst="rect">
            <a:avLst/>
          </a:prstGeom>
        </p:spPr>
      </p:pic>
      <p:pic>
        <p:nvPicPr>
          <p:cNvPr id="15" name="Picture 14">
            <a:extLst>
              <a:ext uri="{FF2B5EF4-FFF2-40B4-BE49-F238E27FC236}">
                <a16:creationId xmlns:a16="http://schemas.microsoft.com/office/drawing/2014/main" id="{2142AAD0-DC8D-6D44-8A5C-0BF433960F4E}"/>
              </a:ext>
            </a:extLst>
          </p:cNvPr>
          <p:cNvPicPr>
            <a:picLocks noChangeAspect="1"/>
          </p:cNvPicPr>
          <p:nvPr/>
        </p:nvPicPr>
        <p:blipFill>
          <a:blip r:embed="rId6"/>
          <a:stretch>
            <a:fillRect/>
          </a:stretch>
        </p:blipFill>
        <p:spPr>
          <a:xfrm>
            <a:off x="585944" y="4729849"/>
            <a:ext cx="1828800" cy="1828800"/>
          </a:xfrm>
          <a:prstGeom prst="rect">
            <a:avLst/>
          </a:prstGeom>
        </p:spPr>
      </p:pic>
    </p:spTree>
    <p:extLst>
      <p:ext uri="{BB962C8B-B14F-4D97-AF65-F5344CB8AC3E}">
        <p14:creationId xmlns:p14="http://schemas.microsoft.com/office/powerpoint/2010/main" val="806772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862B0-D657-664B-95F0-78461822FB8A}"/>
              </a:ext>
            </a:extLst>
          </p:cNvPr>
          <p:cNvSpPr txBox="1"/>
          <p:nvPr/>
        </p:nvSpPr>
        <p:spPr>
          <a:xfrm>
            <a:off x="2722223" y="2459504"/>
            <a:ext cx="6747553" cy="1938992"/>
          </a:xfrm>
          <a:prstGeom prst="rect">
            <a:avLst/>
          </a:prstGeom>
          <a:noFill/>
        </p:spPr>
        <p:txBody>
          <a:bodyPr wrap="none" rtlCol="0">
            <a:spAutoFit/>
          </a:bodyPr>
          <a:lstStyle/>
          <a:p>
            <a:pPr algn="ctr"/>
            <a:r>
              <a:rPr lang="en-US" sz="6000" dirty="0"/>
              <a:t>100% in Reserve</a:t>
            </a:r>
          </a:p>
          <a:p>
            <a:pPr algn="ctr"/>
            <a:r>
              <a:rPr lang="en-US" sz="6000" dirty="0"/>
              <a:t>Never runs fractional</a:t>
            </a:r>
          </a:p>
        </p:txBody>
      </p:sp>
    </p:spTree>
    <p:extLst>
      <p:ext uri="{BB962C8B-B14F-4D97-AF65-F5344CB8AC3E}">
        <p14:creationId xmlns:p14="http://schemas.microsoft.com/office/powerpoint/2010/main" val="237072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F842D-502B-1843-B7EB-E5FAE01568B2}"/>
              </a:ext>
            </a:extLst>
          </p:cNvPr>
          <p:cNvSpPr>
            <a:spLocks noGrp="1"/>
          </p:cNvSpPr>
          <p:nvPr>
            <p:ph type="title"/>
          </p:nvPr>
        </p:nvSpPr>
        <p:spPr/>
        <p:txBody>
          <a:bodyPr/>
          <a:lstStyle/>
          <a:p>
            <a:r>
              <a:rPr lang="en-US" dirty="0"/>
              <a:t>Reserve</a:t>
            </a:r>
          </a:p>
        </p:txBody>
      </p:sp>
      <p:sp>
        <p:nvSpPr>
          <p:cNvPr id="4" name="Content Placeholder 3">
            <a:extLst>
              <a:ext uri="{FF2B5EF4-FFF2-40B4-BE49-F238E27FC236}">
                <a16:creationId xmlns:a16="http://schemas.microsoft.com/office/drawing/2014/main" id="{C91BD944-830C-EF40-8F8E-D85091DA006A}"/>
              </a:ext>
            </a:extLst>
          </p:cNvPr>
          <p:cNvSpPr>
            <a:spLocks noGrp="1"/>
          </p:cNvSpPr>
          <p:nvPr>
            <p:ph idx="1"/>
          </p:nvPr>
        </p:nvSpPr>
        <p:spPr/>
        <p:txBody>
          <a:bodyPr/>
          <a:lstStyle/>
          <a:p>
            <a:r>
              <a:rPr lang="en-US" dirty="0"/>
              <a:t>Dollar</a:t>
            </a:r>
          </a:p>
          <a:p>
            <a:r>
              <a:rPr lang="en-US" dirty="0"/>
              <a:t>Pound</a:t>
            </a:r>
          </a:p>
          <a:p>
            <a:r>
              <a:rPr lang="en-US" dirty="0"/>
              <a:t>Euro</a:t>
            </a:r>
          </a:p>
          <a:p>
            <a:r>
              <a:rPr lang="en-US" dirty="0"/>
              <a:t>Swiss franc</a:t>
            </a:r>
          </a:p>
          <a:p>
            <a:r>
              <a:rPr lang="en-US" dirty="0"/>
              <a:t>Yen</a:t>
            </a:r>
          </a:p>
          <a:p>
            <a:r>
              <a:rPr lang="en-US" dirty="0"/>
              <a:t>Short-term government securities</a:t>
            </a:r>
          </a:p>
          <a:p>
            <a:pPr marL="0" indent="0">
              <a:buNone/>
            </a:pPr>
            <a:endParaRPr lang="en-US" dirty="0"/>
          </a:p>
        </p:txBody>
      </p:sp>
    </p:spTree>
    <p:extLst>
      <p:ext uri="{BB962C8B-B14F-4D97-AF65-F5344CB8AC3E}">
        <p14:creationId xmlns:p14="http://schemas.microsoft.com/office/powerpoint/2010/main" val="803983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281780" y="2455818"/>
            <a:ext cx="11628440" cy="1938992"/>
          </a:xfrm>
          <a:prstGeom prst="rect">
            <a:avLst/>
          </a:prstGeom>
          <a:noFill/>
        </p:spPr>
        <p:txBody>
          <a:bodyPr wrap="none" rtlCol="0">
            <a:spAutoFit/>
          </a:bodyPr>
          <a:lstStyle/>
          <a:p>
            <a:pPr algn="ctr"/>
            <a:r>
              <a:rPr lang="en-US" sz="12000" dirty="0"/>
              <a:t>Libra Performance</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3178173" y="300504"/>
            <a:ext cx="3378200" cy="2489200"/>
          </a:xfrm>
          <a:prstGeom prst="rect">
            <a:avLst/>
          </a:prstGeom>
        </p:spPr>
      </p:pic>
      <p:pic>
        <p:nvPicPr>
          <p:cNvPr id="22" name="Picture 21" descr="Free vector graphic: Gauge, Icon, Iconic, Measurement ...">
            <a:extLst>
              <a:ext uri="{FF2B5EF4-FFF2-40B4-BE49-F238E27FC236}">
                <a16:creationId xmlns:a16="http://schemas.microsoft.com/office/drawing/2014/main" id="{A674DE30-031E-8D49-93B9-C8CE3D2392B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36414" y="627018"/>
            <a:ext cx="1828800" cy="1828800"/>
          </a:xfrm>
          <a:prstGeom prst="rect">
            <a:avLst/>
          </a:prstGeom>
        </p:spPr>
      </p:pic>
    </p:spTree>
    <p:extLst>
      <p:ext uri="{BB962C8B-B14F-4D97-AF65-F5344CB8AC3E}">
        <p14:creationId xmlns:p14="http://schemas.microsoft.com/office/powerpoint/2010/main" val="4159047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B6C2-ABF0-864A-95E0-7697412FE0D6}"/>
              </a:ext>
            </a:extLst>
          </p:cNvPr>
          <p:cNvSpPr>
            <a:spLocks noGrp="1"/>
          </p:cNvSpPr>
          <p:nvPr>
            <p:ph type="title"/>
          </p:nvPr>
        </p:nvSpPr>
        <p:spPr/>
        <p:txBody>
          <a:bodyPr/>
          <a:lstStyle/>
          <a:p>
            <a:r>
              <a:rPr lang="en-US" dirty="0"/>
              <a:t>Public Blockchains</a:t>
            </a:r>
          </a:p>
        </p:txBody>
      </p:sp>
      <p:sp>
        <p:nvSpPr>
          <p:cNvPr id="3" name="Content Placeholder 2">
            <a:extLst>
              <a:ext uri="{FF2B5EF4-FFF2-40B4-BE49-F238E27FC236}">
                <a16:creationId xmlns:a16="http://schemas.microsoft.com/office/drawing/2014/main" id="{D6CB0A48-F1F9-7E4A-9AB6-264F3DF83217}"/>
              </a:ext>
            </a:extLst>
          </p:cNvPr>
          <p:cNvSpPr>
            <a:spLocks noGrp="1"/>
          </p:cNvSpPr>
          <p:nvPr>
            <p:ph idx="1"/>
          </p:nvPr>
        </p:nvSpPr>
        <p:spPr/>
        <p:txBody>
          <a:bodyPr/>
          <a:lstStyle/>
          <a:p>
            <a:r>
              <a:rPr lang="en-US" dirty="0"/>
              <a:t>Bitcoin, 7 transactions per second</a:t>
            </a:r>
          </a:p>
          <a:p>
            <a:r>
              <a:rPr lang="en-US" dirty="0"/>
              <a:t>Ethereum, 15 transactions per second</a:t>
            </a:r>
          </a:p>
        </p:txBody>
      </p:sp>
    </p:spTree>
    <p:extLst>
      <p:ext uri="{BB962C8B-B14F-4D97-AF65-F5344CB8AC3E}">
        <p14:creationId xmlns:p14="http://schemas.microsoft.com/office/powerpoint/2010/main" val="82752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292A2D-F9A9-404E-AF77-3019C75A71D0}"/>
              </a:ext>
            </a:extLst>
          </p:cNvPr>
          <p:cNvSpPr txBox="1"/>
          <p:nvPr/>
        </p:nvSpPr>
        <p:spPr>
          <a:xfrm>
            <a:off x="1316831" y="1690062"/>
            <a:ext cx="9558338" cy="3477875"/>
          </a:xfrm>
          <a:prstGeom prst="rect">
            <a:avLst/>
          </a:prstGeom>
          <a:noFill/>
        </p:spPr>
        <p:txBody>
          <a:bodyPr wrap="square" rtlCol="0">
            <a:spAutoFit/>
          </a:bodyPr>
          <a:lstStyle/>
          <a:p>
            <a:r>
              <a:rPr lang="en-US" sz="4400" i="1" dirty="0"/>
              <a:t>If more commerce happens, then more small businesses will sell more on and off platform, and they’ll want to buy more ads on the platform so it will be good for our ads business.</a:t>
            </a:r>
          </a:p>
        </p:txBody>
      </p:sp>
      <p:sp>
        <p:nvSpPr>
          <p:cNvPr id="5" name="Rectangle 4">
            <a:extLst>
              <a:ext uri="{FF2B5EF4-FFF2-40B4-BE49-F238E27FC236}">
                <a16:creationId xmlns:a16="http://schemas.microsoft.com/office/drawing/2014/main" id="{E58C3D2A-B725-A94F-9628-8A97FF8A3257}"/>
              </a:ext>
            </a:extLst>
          </p:cNvPr>
          <p:cNvSpPr/>
          <p:nvPr/>
        </p:nvSpPr>
        <p:spPr>
          <a:xfrm>
            <a:off x="6679084" y="5167937"/>
            <a:ext cx="4196085" cy="369332"/>
          </a:xfrm>
          <a:prstGeom prst="rect">
            <a:avLst/>
          </a:prstGeom>
        </p:spPr>
        <p:txBody>
          <a:bodyPr wrap="none">
            <a:spAutoFit/>
          </a:bodyPr>
          <a:lstStyle/>
          <a:p>
            <a:r>
              <a:rPr lang="en-US" dirty="0">
                <a:solidFill>
                  <a:schemeClr val="tx1">
                    <a:lumMod val="50000"/>
                    <a:lumOff val="50000"/>
                  </a:schemeClr>
                </a:solidFill>
              </a:rPr>
              <a:t>David Marcus, Facebook’s VP of blockchain</a:t>
            </a:r>
          </a:p>
        </p:txBody>
      </p:sp>
    </p:spTree>
    <p:extLst>
      <p:ext uri="{BB962C8B-B14F-4D97-AF65-F5344CB8AC3E}">
        <p14:creationId xmlns:p14="http://schemas.microsoft.com/office/powerpoint/2010/main" val="1459720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114A-6D32-4A44-A285-2A398C0E9666}"/>
              </a:ext>
            </a:extLst>
          </p:cNvPr>
          <p:cNvSpPr>
            <a:spLocks noGrp="1"/>
          </p:cNvSpPr>
          <p:nvPr>
            <p:ph type="title"/>
          </p:nvPr>
        </p:nvSpPr>
        <p:spPr/>
        <p:txBody>
          <a:bodyPr/>
          <a:lstStyle/>
          <a:p>
            <a:r>
              <a:rPr lang="en-US" dirty="0"/>
              <a:t>Libra</a:t>
            </a:r>
          </a:p>
        </p:txBody>
      </p:sp>
      <p:sp>
        <p:nvSpPr>
          <p:cNvPr id="3" name="Content Placeholder 2">
            <a:extLst>
              <a:ext uri="{FF2B5EF4-FFF2-40B4-BE49-F238E27FC236}">
                <a16:creationId xmlns:a16="http://schemas.microsoft.com/office/drawing/2014/main" id="{B6179C19-934E-2742-9542-5E8DB4526C7C}"/>
              </a:ext>
            </a:extLst>
          </p:cNvPr>
          <p:cNvSpPr>
            <a:spLocks noGrp="1"/>
          </p:cNvSpPr>
          <p:nvPr>
            <p:ph idx="1"/>
          </p:nvPr>
        </p:nvSpPr>
        <p:spPr/>
        <p:txBody>
          <a:bodyPr/>
          <a:lstStyle/>
          <a:p>
            <a:r>
              <a:rPr lang="en-US" dirty="0"/>
              <a:t>1,000 transactions per second</a:t>
            </a:r>
          </a:p>
          <a:p>
            <a:pPr lvl="1"/>
            <a:r>
              <a:rPr lang="en-US" dirty="0"/>
              <a:t>5 kb transactions</a:t>
            </a:r>
          </a:p>
          <a:p>
            <a:pPr lvl="1"/>
            <a:r>
              <a:rPr lang="en-US" dirty="0"/>
              <a:t>1,000 verifications per second</a:t>
            </a:r>
          </a:p>
          <a:p>
            <a:pPr lvl="1"/>
            <a:r>
              <a:rPr lang="en-US" dirty="0"/>
              <a:t>4 billion accounts</a:t>
            </a:r>
          </a:p>
          <a:p>
            <a:pPr lvl="1"/>
            <a:r>
              <a:rPr lang="en-US" dirty="0"/>
              <a:t>40 </a:t>
            </a:r>
            <a:r>
              <a:rPr lang="en-US" dirty="0" err="1"/>
              <a:t>mpbs</a:t>
            </a:r>
            <a:endParaRPr lang="en-US" dirty="0"/>
          </a:p>
          <a:p>
            <a:pPr lvl="1"/>
            <a:r>
              <a:rPr lang="en-US" dirty="0"/>
              <a:t>16 TB SSD hard drives</a:t>
            </a:r>
          </a:p>
          <a:p>
            <a:r>
              <a:rPr lang="en-US" dirty="0"/>
              <a:t>Permissioned by design</a:t>
            </a:r>
          </a:p>
        </p:txBody>
      </p:sp>
    </p:spTree>
    <p:extLst>
      <p:ext uri="{BB962C8B-B14F-4D97-AF65-F5344CB8AC3E}">
        <p14:creationId xmlns:p14="http://schemas.microsoft.com/office/powerpoint/2010/main" val="385486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47048-4A07-8C44-AAFE-AB752DA024E7}"/>
              </a:ext>
            </a:extLst>
          </p:cNvPr>
          <p:cNvSpPr>
            <a:spLocks noGrp="1"/>
          </p:cNvSpPr>
          <p:nvPr>
            <p:ph type="title"/>
          </p:nvPr>
        </p:nvSpPr>
        <p:spPr/>
        <p:txBody>
          <a:bodyPr/>
          <a:lstStyle/>
          <a:p>
            <a:r>
              <a:rPr lang="en-US" dirty="0"/>
              <a:t>Safety Precautions</a:t>
            </a:r>
          </a:p>
        </p:txBody>
      </p:sp>
      <p:sp>
        <p:nvSpPr>
          <p:cNvPr id="3" name="Content Placeholder 2">
            <a:extLst>
              <a:ext uri="{FF2B5EF4-FFF2-40B4-BE49-F238E27FC236}">
                <a16:creationId xmlns:a16="http://schemas.microsoft.com/office/drawing/2014/main" id="{071ED8C8-1BD2-8F47-A717-A316E21246F3}"/>
              </a:ext>
            </a:extLst>
          </p:cNvPr>
          <p:cNvSpPr>
            <a:spLocks noGrp="1"/>
          </p:cNvSpPr>
          <p:nvPr>
            <p:ph idx="1"/>
          </p:nvPr>
        </p:nvSpPr>
        <p:spPr/>
        <p:txBody>
          <a:bodyPr/>
          <a:lstStyle/>
          <a:p>
            <a:r>
              <a:rPr lang="en-US" dirty="0"/>
              <a:t>If over 1/3 of nodes compromised, system halts</a:t>
            </a:r>
          </a:p>
          <a:p>
            <a:r>
              <a:rPr lang="en-US" dirty="0"/>
              <a:t>Transactions costs are low, fraction of a cent</a:t>
            </a:r>
          </a:p>
          <a:p>
            <a:r>
              <a:rPr lang="en-US" dirty="0"/>
              <a:t>Large scale spam would add up – deter DOS</a:t>
            </a:r>
          </a:p>
        </p:txBody>
      </p:sp>
    </p:spTree>
    <p:extLst>
      <p:ext uri="{BB962C8B-B14F-4D97-AF65-F5344CB8AC3E}">
        <p14:creationId xmlns:p14="http://schemas.microsoft.com/office/powerpoint/2010/main" val="3312901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32D16-3FE1-8D4F-BD29-86C9737C94DB}"/>
              </a:ext>
            </a:extLst>
          </p:cNvPr>
          <p:cNvSpPr>
            <a:spLocks noGrp="1"/>
          </p:cNvSpPr>
          <p:nvPr>
            <p:ph type="title"/>
          </p:nvPr>
        </p:nvSpPr>
        <p:spPr/>
        <p:txBody>
          <a:bodyPr/>
          <a:lstStyle/>
          <a:p>
            <a:r>
              <a:rPr lang="en-US" dirty="0"/>
              <a:t>Proof-of-stake</a:t>
            </a:r>
          </a:p>
        </p:txBody>
      </p:sp>
      <p:sp>
        <p:nvSpPr>
          <p:cNvPr id="3" name="Content Placeholder 2">
            <a:extLst>
              <a:ext uri="{FF2B5EF4-FFF2-40B4-BE49-F238E27FC236}">
                <a16:creationId xmlns:a16="http://schemas.microsoft.com/office/drawing/2014/main" id="{5E4F8085-2129-5D4B-A7D5-EC98AD34FC40}"/>
              </a:ext>
            </a:extLst>
          </p:cNvPr>
          <p:cNvSpPr>
            <a:spLocks noGrp="1"/>
          </p:cNvSpPr>
          <p:nvPr>
            <p:ph idx="1"/>
          </p:nvPr>
        </p:nvSpPr>
        <p:spPr/>
        <p:txBody>
          <a:bodyPr/>
          <a:lstStyle/>
          <a:p>
            <a:r>
              <a:rPr lang="en-US" dirty="0"/>
              <a:t>Not proof-of-work</a:t>
            </a:r>
          </a:p>
        </p:txBody>
      </p:sp>
    </p:spTree>
    <p:extLst>
      <p:ext uri="{BB962C8B-B14F-4D97-AF65-F5344CB8AC3E}">
        <p14:creationId xmlns:p14="http://schemas.microsoft.com/office/powerpoint/2010/main" val="1747145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9935C-4EAC-524F-A659-3985B830E896}"/>
              </a:ext>
            </a:extLst>
          </p:cNvPr>
          <p:cNvPicPr>
            <a:picLocks noChangeAspect="1"/>
          </p:cNvPicPr>
          <p:nvPr/>
        </p:nvPicPr>
        <p:blipFill>
          <a:blip r:embed="rId3"/>
          <a:stretch>
            <a:fillRect/>
          </a:stretch>
        </p:blipFill>
        <p:spPr>
          <a:xfrm>
            <a:off x="476655" y="1857983"/>
            <a:ext cx="3200400" cy="3200400"/>
          </a:xfrm>
          <a:prstGeom prst="rect">
            <a:avLst/>
          </a:prstGeom>
        </p:spPr>
      </p:pic>
      <p:pic>
        <p:nvPicPr>
          <p:cNvPr id="11" name="Graphic 10">
            <a:extLst>
              <a:ext uri="{FF2B5EF4-FFF2-40B4-BE49-F238E27FC236}">
                <a16:creationId xmlns:a16="http://schemas.microsoft.com/office/drawing/2014/main" id="{18F712EB-AF7F-0F49-B949-DF0D3A83D0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4455" y="2310725"/>
            <a:ext cx="1828800" cy="1828800"/>
          </a:xfrm>
          <a:prstGeom prst="rect">
            <a:avLst/>
          </a:prstGeom>
        </p:spPr>
      </p:pic>
      <p:pic>
        <p:nvPicPr>
          <p:cNvPr id="13" name="Picture 12">
            <a:extLst>
              <a:ext uri="{FF2B5EF4-FFF2-40B4-BE49-F238E27FC236}">
                <a16:creationId xmlns:a16="http://schemas.microsoft.com/office/drawing/2014/main" id="{157B095A-0C6D-0C4F-A1F1-15923512F0A3}"/>
              </a:ext>
            </a:extLst>
          </p:cNvPr>
          <p:cNvPicPr>
            <a:picLocks noChangeAspect="1"/>
          </p:cNvPicPr>
          <p:nvPr/>
        </p:nvPicPr>
        <p:blipFill rotWithShape="1">
          <a:blip r:embed="rId6">
            <a:duotone>
              <a:schemeClr val="accent1">
                <a:shade val="45000"/>
                <a:satMod val="135000"/>
              </a:schemeClr>
              <a:prstClr val="white"/>
            </a:duotone>
          </a:blip>
          <a:srcRect l="16536" t="13237" r="23311" b="12776"/>
          <a:stretch/>
        </p:blipFill>
        <p:spPr>
          <a:xfrm>
            <a:off x="9951396" y="1857983"/>
            <a:ext cx="1117390" cy="914400"/>
          </a:xfrm>
          <a:prstGeom prst="rect">
            <a:avLst/>
          </a:prstGeom>
        </p:spPr>
      </p:pic>
      <p:pic>
        <p:nvPicPr>
          <p:cNvPr id="14" name="Picture 13">
            <a:extLst>
              <a:ext uri="{FF2B5EF4-FFF2-40B4-BE49-F238E27FC236}">
                <a16:creationId xmlns:a16="http://schemas.microsoft.com/office/drawing/2014/main" id="{CBDBEFC0-1331-304F-923D-34E7724A8924}"/>
              </a:ext>
            </a:extLst>
          </p:cNvPr>
          <p:cNvPicPr>
            <a:picLocks noChangeAspect="1"/>
          </p:cNvPicPr>
          <p:nvPr/>
        </p:nvPicPr>
        <p:blipFill rotWithShape="1">
          <a:blip r:embed="rId6">
            <a:duotone>
              <a:schemeClr val="accent1">
                <a:shade val="45000"/>
                <a:satMod val="135000"/>
              </a:schemeClr>
              <a:prstClr val="white"/>
            </a:duotone>
          </a:blip>
          <a:srcRect l="16536" t="13237" r="23311" b="12776"/>
          <a:stretch/>
        </p:blipFill>
        <p:spPr>
          <a:xfrm>
            <a:off x="9951396" y="2709559"/>
            <a:ext cx="1117390" cy="914400"/>
          </a:xfrm>
          <a:prstGeom prst="rect">
            <a:avLst/>
          </a:prstGeom>
        </p:spPr>
      </p:pic>
      <p:pic>
        <p:nvPicPr>
          <p:cNvPr id="15" name="Picture 14">
            <a:extLst>
              <a:ext uri="{FF2B5EF4-FFF2-40B4-BE49-F238E27FC236}">
                <a16:creationId xmlns:a16="http://schemas.microsoft.com/office/drawing/2014/main" id="{4CE9C5F1-F6E3-8246-AF0B-429DBCA37548}"/>
              </a:ext>
            </a:extLst>
          </p:cNvPr>
          <p:cNvPicPr>
            <a:picLocks noChangeAspect="1"/>
          </p:cNvPicPr>
          <p:nvPr/>
        </p:nvPicPr>
        <p:blipFill rotWithShape="1">
          <a:blip r:embed="rId6">
            <a:duotone>
              <a:schemeClr val="accent1">
                <a:shade val="45000"/>
                <a:satMod val="135000"/>
              </a:schemeClr>
              <a:prstClr val="white"/>
            </a:duotone>
          </a:blip>
          <a:srcRect l="16536" t="13237" r="23311" b="12776"/>
          <a:stretch/>
        </p:blipFill>
        <p:spPr>
          <a:xfrm>
            <a:off x="9951396" y="3623959"/>
            <a:ext cx="1117390" cy="914400"/>
          </a:xfrm>
          <a:prstGeom prst="rect">
            <a:avLst/>
          </a:prstGeom>
        </p:spPr>
      </p:pic>
      <p:sp>
        <p:nvSpPr>
          <p:cNvPr id="16" name="Freeform 15">
            <a:extLst>
              <a:ext uri="{FF2B5EF4-FFF2-40B4-BE49-F238E27FC236}">
                <a16:creationId xmlns:a16="http://schemas.microsoft.com/office/drawing/2014/main" id="{AE392FFA-6505-AB48-96DB-189270546238}"/>
              </a:ext>
            </a:extLst>
          </p:cNvPr>
          <p:cNvSpPr/>
          <p:nvPr/>
        </p:nvSpPr>
        <p:spPr>
          <a:xfrm>
            <a:off x="2734415" y="1210167"/>
            <a:ext cx="3464093" cy="1295631"/>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F3378D-CEE8-404B-A276-983E107B16AC}"/>
              </a:ext>
            </a:extLst>
          </p:cNvPr>
          <p:cNvSpPr/>
          <p:nvPr/>
        </p:nvSpPr>
        <p:spPr>
          <a:xfrm>
            <a:off x="6497030" y="1147343"/>
            <a:ext cx="3464093" cy="1295631"/>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BB3994A-0282-4E4B-8EB3-D890485221CB}"/>
              </a:ext>
            </a:extLst>
          </p:cNvPr>
          <p:cNvPicPr>
            <a:picLocks noChangeAspect="1"/>
          </p:cNvPicPr>
          <p:nvPr/>
        </p:nvPicPr>
        <p:blipFill>
          <a:blip r:embed="rId7"/>
          <a:stretch>
            <a:fillRect/>
          </a:stretch>
        </p:blipFill>
        <p:spPr>
          <a:xfrm>
            <a:off x="3843538" y="752967"/>
            <a:ext cx="921354" cy="914400"/>
          </a:xfrm>
          <a:prstGeom prst="rect">
            <a:avLst/>
          </a:prstGeom>
        </p:spPr>
      </p:pic>
      <p:pic>
        <p:nvPicPr>
          <p:cNvPr id="20" name="Picture 19">
            <a:extLst>
              <a:ext uri="{FF2B5EF4-FFF2-40B4-BE49-F238E27FC236}">
                <a16:creationId xmlns:a16="http://schemas.microsoft.com/office/drawing/2014/main" id="{E3153BF0-2398-B244-AC2A-378FFF499A27}"/>
              </a:ext>
            </a:extLst>
          </p:cNvPr>
          <p:cNvPicPr>
            <a:picLocks noChangeAspect="1"/>
          </p:cNvPicPr>
          <p:nvPr/>
        </p:nvPicPr>
        <p:blipFill>
          <a:blip r:embed="rId7"/>
          <a:stretch>
            <a:fillRect/>
          </a:stretch>
        </p:blipFill>
        <p:spPr>
          <a:xfrm>
            <a:off x="7672993" y="752967"/>
            <a:ext cx="921354" cy="914400"/>
          </a:xfrm>
          <a:prstGeom prst="rect">
            <a:avLst/>
          </a:prstGeom>
        </p:spPr>
      </p:pic>
      <p:sp>
        <p:nvSpPr>
          <p:cNvPr id="21" name="TextBox 20">
            <a:extLst>
              <a:ext uri="{FF2B5EF4-FFF2-40B4-BE49-F238E27FC236}">
                <a16:creationId xmlns:a16="http://schemas.microsoft.com/office/drawing/2014/main" id="{FCAEE574-92B3-F247-9EB3-734425C3F7A2}"/>
              </a:ext>
            </a:extLst>
          </p:cNvPr>
          <p:cNvSpPr txBox="1"/>
          <p:nvPr/>
        </p:nvSpPr>
        <p:spPr>
          <a:xfrm>
            <a:off x="3813375" y="1673316"/>
            <a:ext cx="981679" cy="369332"/>
          </a:xfrm>
          <a:prstGeom prst="rect">
            <a:avLst/>
          </a:prstGeom>
          <a:noFill/>
        </p:spPr>
        <p:txBody>
          <a:bodyPr wrap="none" rtlCol="0">
            <a:spAutoFit/>
          </a:bodyPr>
          <a:lstStyle/>
          <a:p>
            <a:r>
              <a:rPr lang="en-US" dirty="0"/>
              <a:t>Rewards</a:t>
            </a:r>
          </a:p>
        </p:txBody>
      </p:sp>
      <p:sp>
        <p:nvSpPr>
          <p:cNvPr id="22" name="TextBox 21">
            <a:extLst>
              <a:ext uri="{FF2B5EF4-FFF2-40B4-BE49-F238E27FC236}">
                <a16:creationId xmlns:a16="http://schemas.microsoft.com/office/drawing/2014/main" id="{C51B9CB0-ADCF-E948-82A2-B1B8553B8337}"/>
              </a:ext>
            </a:extLst>
          </p:cNvPr>
          <p:cNvSpPr txBox="1"/>
          <p:nvPr/>
        </p:nvSpPr>
        <p:spPr>
          <a:xfrm>
            <a:off x="7605264" y="1676428"/>
            <a:ext cx="1037272" cy="369332"/>
          </a:xfrm>
          <a:prstGeom prst="rect">
            <a:avLst/>
          </a:prstGeom>
          <a:noFill/>
        </p:spPr>
        <p:txBody>
          <a:bodyPr wrap="none" rtlCol="0">
            <a:spAutoFit/>
          </a:bodyPr>
          <a:lstStyle/>
          <a:p>
            <a:r>
              <a:rPr lang="en-US" dirty="0"/>
              <a:t>Purchase</a:t>
            </a:r>
          </a:p>
        </p:txBody>
      </p:sp>
      <p:pic>
        <p:nvPicPr>
          <p:cNvPr id="28" name="Picture 27">
            <a:extLst>
              <a:ext uri="{FF2B5EF4-FFF2-40B4-BE49-F238E27FC236}">
                <a16:creationId xmlns:a16="http://schemas.microsoft.com/office/drawing/2014/main" id="{7AB83A7F-E51E-7446-A0F7-7BB8E89C2A3B}"/>
              </a:ext>
            </a:extLst>
          </p:cNvPr>
          <p:cNvPicPr>
            <a:picLocks noChangeAspect="1"/>
          </p:cNvPicPr>
          <p:nvPr/>
        </p:nvPicPr>
        <p:blipFill>
          <a:blip r:embed="rId8">
            <a:duotone>
              <a:prstClr val="black"/>
              <a:schemeClr val="accent4">
                <a:tint val="45000"/>
                <a:satMod val="400000"/>
              </a:schemeClr>
            </a:duotone>
          </a:blip>
          <a:stretch>
            <a:fillRect/>
          </a:stretch>
        </p:blipFill>
        <p:spPr>
          <a:xfrm>
            <a:off x="11233426" y="1907027"/>
            <a:ext cx="681990" cy="685800"/>
          </a:xfrm>
          <a:prstGeom prst="rect">
            <a:avLst/>
          </a:prstGeom>
        </p:spPr>
      </p:pic>
      <p:pic>
        <p:nvPicPr>
          <p:cNvPr id="29" name="Picture 28">
            <a:extLst>
              <a:ext uri="{FF2B5EF4-FFF2-40B4-BE49-F238E27FC236}">
                <a16:creationId xmlns:a16="http://schemas.microsoft.com/office/drawing/2014/main" id="{F007325A-B084-6F45-BFB1-C913D6F5393B}"/>
              </a:ext>
            </a:extLst>
          </p:cNvPr>
          <p:cNvPicPr>
            <a:picLocks noChangeAspect="1"/>
          </p:cNvPicPr>
          <p:nvPr/>
        </p:nvPicPr>
        <p:blipFill>
          <a:blip r:embed="rId8">
            <a:duotone>
              <a:prstClr val="black"/>
              <a:schemeClr val="accent4">
                <a:tint val="45000"/>
                <a:satMod val="400000"/>
              </a:schemeClr>
            </a:duotone>
          </a:blip>
          <a:stretch>
            <a:fillRect/>
          </a:stretch>
        </p:blipFill>
        <p:spPr>
          <a:xfrm>
            <a:off x="11233426" y="2821427"/>
            <a:ext cx="681990" cy="685800"/>
          </a:xfrm>
          <a:prstGeom prst="rect">
            <a:avLst/>
          </a:prstGeom>
        </p:spPr>
      </p:pic>
      <p:pic>
        <p:nvPicPr>
          <p:cNvPr id="30" name="Picture 29">
            <a:extLst>
              <a:ext uri="{FF2B5EF4-FFF2-40B4-BE49-F238E27FC236}">
                <a16:creationId xmlns:a16="http://schemas.microsoft.com/office/drawing/2014/main" id="{2033D759-B6EE-E04D-A793-1A194F414012}"/>
              </a:ext>
            </a:extLst>
          </p:cNvPr>
          <p:cNvPicPr>
            <a:picLocks noChangeAspect="1"/>
          </p:cNvPicPr>
          <p:nvPr/>
        </p:nvPicPr>
        <p:blipFill>
          <a:blip r:embed="rId8">
            <a:duotone>
              <a:prstClr val="black"/>
              <a:schemeClr val="accent4">
                <a:tint val="45000"/>
                <a:satMod val="400000"/>
              </a:schemeClr>
            </a:duotone>
          </a:blip>
          <a:stretch>
            <a:fillRect/>
          </a:stretch>
        </p:blipFill>
        <p:spPr>
          <a:xfrm>
            <a:off x="11233426" y="3735827"/>
            <a:ext cx="681990" cy="685800"/>
          </a:xfrm>
          <a:prstGeom prst="rect">
            <a:avLst/>
          </a:prstGeom>
        </p:spPr>
      </p:pic>
      <p:sp>
        <p:nvSpPr>
          <p:cNvPr id="31" name="Freeform 30">
            <a:extLst>
              <a:ext uri="{FF2B5EF4-FFF2-40B4-BE49-F238E27FC236}">
                <a16:creationId xmlns:a16="http://schemas.microsoft.com/office/drawing/2014/main" id="{07A340F8-7757-F045-A61C-94122E9CF3FC}"/>
              </a:ext>
            </a:extLst>
          </p:cNvPr>
          <p:cNvSpPr/>
          <p:nvPr/>
        </p:nvSpPr>
        <p:spPr>
          <a:xfrm flipH="1" flipV="1">
            <a:off x="6475187" y="4343285"/>
            <a:ext cx="3464093" cy="1295631"/>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67A6E233-A9BD-1240-87B8-AF5481B5C7D7}"/>
              </a:ext>
            </a:extLst>
          </p:cNvPr>
          <p:cNvSpPr/>
          <p:nvPr/>
        </p:nvSpPr>
        <p:spPr>
          <a:xfrm flipH="1" flipV="1">
            <a:off x="2734415" y="4343284"/>
            <a:ext cx="3464093" cy="1295631"/>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BB1F731-F4EE-6147-AA7B-262819CD197B}"/>
              </a:ext>
            </a:extLst>
          </p:cNvPr>
          <p:cNvSpPr txBox="1"/>
          <p:nvPr/>
        </p:nvSpPr>
        <p:spPr>
          <a:xfrm>
            <a:off x="3677055" y="5722036"/>
            <a:ext cx="1694695" cy="369332"/>
          </a:xfrm>
          <a:prstGeom prst="rect">
            <a:avLst/>
          </a:prstGeom>
          <a:noFill/>
        </p:spPr>
        <p:txBody>
          <a:bodyPr wrap="none" rtlCol="0">
            <a:spAutoFit/>
          </a:bodyPr>
          <a:lstStyle/>
          <a:p>
            <a:r>
              <a:rPr lang="en-US" dirty="0"/>
              <a:t>Puzzle Solutions</a:t>
            </a:r>
          </a:p>
        </p:txBody>
      </p:sp>
      <p:sp>
        <p:nvSpPr>
          <p:cNvPr id="34" name="TextBox 33">
            <a:extLst>
              <a:ext uri="{FF2B5EF4-FFF2-40B4-BE49-F238E27FC236}">
                <a16:creationId xmlns:a16="http://schemas.microsoft.com/office/drawing/2014/main" id="{2CC333CB-ED5F-6D4C-AC26-5887027E7DFD}"/>
              </a:ext>
            </a:extLst>
          </p:cNvPr>
          <p:cNvSpPr txBox="1"/>
          <p:nvPr/>
        </p:nvSpPr>
        <p:spPr>
          <a:xfrm>
            <a:off x="5316170" y="3040459"/>
            <a:ext cx="752129" cy="369332"/>
          </a:xfrm>
          <a:prstGeom prst="rect">
            <a:avLst/>
          </a:prstGeom>
          <a:noFill/>
        </p:spPr>
        <p:txBody>
          <a:bodyPr wrap="none" rtlCol="0">
            <a:spAutoFit/>
          </a:bodyPr>
          <a:lstStyle/>
          <a:p>
            <a:r>
              <a:rPr lang="en-US" dirty="0"/>
              <a:t>Miner</a:t>
            </a:r>
          </a:p>
        </p:txBody>
      </p:sp>
    </p:spTree>
    <p:extLst>
      <p:ext uri="{BB962C8B-B14F-4D97-AF65-F5344CB8AC3E}">
        <p14:creationId xmlns:p14="http://schemas.microsoft.com/office/powerpoint/2010/main" val="1137788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590BC0-9D3D-7B4C-B7EA-05FE81C7EF29}"/>
              </a:ext>
            </a:extLst>
          </p:cNvPr>
          <p:cNvPicPr>
            <a:picLocks noChangeAspect="1"/>
          </p:cNvPicPr>
          <p:nvPr/>
        </p:nvPicPr>
        <p:blipFill rotWithShape="1">
          <a:blip r:embed="rId3"/>
          <a:srcRect t="9999"/>
          <a:stretch/>
        </p:blipFill>
        <p:spPr>
          <a:xfrm>
            <a:off x="0" y="0"/>
            <a:ext cx="12192000" cy="6858000"/>
          </a:xfrm>
          <a:prstGeom prst="rect">
            <a:avLst/>
          </a:prstGeom>
        </p:spPr>
      </p:pic>
    </p:spTree>
    <p:extLst>
      <p:ext uri="{BB962C8B-B14F-4D97-AF65-F5344CB8AC3E}">
        <p14:creationId xmlns:p14="http://schemas.microsoft.com/office/powerpoint/2010/main" val="1732474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62EF65-2E98-F948-9675-F1E4DFD107F0}"/>
              </a:ext>
            </a:extLst>
          </p:cNvPr>
          <p:cNvPicPr>
            <a:picLocks noChangeAspect="1"/>
          </p:cNvPicPr>
          <p:nvPr/>
        </p:nvPicPr>
        <p:blipFill>
          <a:blip r:embed="rId3"/>
          <a:stretch>
            <a:fillRect/>
          </a:stretch>
        </p:blipFill>
        <p:spPr>
          <a:xfrm>
            <a:off x="0" y="801414"/>
            <a:ext cx="12192000" cy="5255172"/>
          </a:xfrm>
          <a:prstGeom prst="rect">
            <a:avLst/>
          </a:prstGeom>
        </p:spPr>
      </p:pic>
    </p:spTree>
    <p:extLst>
      <p:ext uri="{BB962C8B-B14F-4D97-AF65-F5344CB8AC3E}">
        <p14:creationId xmlns:p14="http://schemas.microsoft.com/office/powerpoint/2010/main" val="3933955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9935C-4EAC-524F-A659-3985B830E896}"/>
              </a:ext>
            </a:extLst>
          </p:cNvPr>
          <p:cNvPicPr>
            <a:picLocks noChangeAspect="1"/>
          </p:cNvPicPr>
          <p:nvPr/>
        </p:nvPicPr>
        <p:blipFill>
          <a:blip r:embed="rId3"/>
          <a:stretch>
            <a:fillRect/>
          </a:stretch>
        </p:blipFill>
        <p:spPr>
          <a:xfrm>
            <a:off x="476655" y="1857983"/>
            <a:ext cx="3200400" cy="3200400"/>
          </a:xfrm>
          <a:prstGeom prst="rect">
            <a:avLst/>
          </a:prstGeom>
        </p:spPr>
      </p:pic>
      <p:pic>
        <p:nvPicPr>
          <p:cNvPr id="11" name="Graphic 10">
            <a:extLst>
              <a:ext uri="{FF2B5EF4-FFF2-40B4-BE49-F238E27FC236}">
                <a16:creationId xmlns:a16="http://schemas.microsoft.com/office/drawing/2014/main" id="{18F712EB-AF7F-0F49-B949-DF0D3A83D0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4455" y="2310725"/>
            <a:ext cx="1828800" cy="1828800"/>
          </a:xfrm>
          <a:prstGeom prst="rect">
            <a:avLst/>
          </a:prstGeom>
        </p:spPr>
      </p:pic>
      <p:sp>
        <p:nvSpPr>
          <p:cNvPr id="16" name="Freeform 15">
            <a:extLst>
              <a:ext uri="{FF2B5EF4-FFF2-40B4-BE49-F238E27FC236}">
                <a16:creationId xmlns:a16="http://schemas.microsoft.com/office/drawing/2014/main" id="{AE392FFA-6505-AB48-96DB-189270546238}"/>
              </a:ext>
            </a:extLst>
          </p:cNvPr>
          <p:cNvSpPr/>
          <p:nvPr/>
        </p:nvSpPr>
        <p:spPr>
          <a:xfrm>
            <a:off x="2734415" y="1210167"/>
            <a:ext cx="3464093" cy="1295631"/>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BB3994A-0282-4E4B-8EB3-D890485221CB}"/>
              </a:ext>
            </a:extLst>
          </p:cNvPr>
          <p:cNvPicPr>
            <a:picLocks noChangeAspect="1"/>
          </p:cNvPicPr>
          <p:nvPr/>
        </p:nvPicPr>
        <p:blipFill>
          <a:blip r:embed="rId6"/>
          <a:stretch>
            <a:fillRect/>
          </a:stretch>
        </p:blipFill>
        <p:spPr>
          <a:xfrm>
            <a:off x="3843538" y="752967"/>
            <a:ext cx="921354" cy="914400"/>
          </a:xfrm>
          <a:prstGeom prst="rect">
            <a:avLst/>
          </a:prstGeom>
        </p:spPr>
      </p:pic>
      <p:sp>
        <p:nvSpPr>
          <p:cNvPr id="21" name="TextBox 20">
            <a:extLst>
              <a:ext uri="{FF2B5EF4-FFF2-40B4-BE49-F238E27FC236}">
                <a16:creationId xmlns:a16="http://schemas.microsoft.com/office/drawing/2014/main" id="{FCAEE574-92B3-F247-9EB3-734425C3F7A2}"/>
              </a:ext>
            </a:extLst>
          </p:cNvPr>
          <p:cNvSpPr txBox="1"/>
          <p:nvPr/>
        </p:nvSpPr>
        <p:spPr>
          <a:xfrm>
            <a:off x="3813375" y="1673316"/>
            <a:ext cx="981679" cy="369332"/>
          </a:xfrm>
          <a:prstGeom prst="rect">
            <a:avLst/>
          </a:prstGeom>
          <a:noFill/>
        </p:spPr>
        <p:txBody>
          <a:bodyPr wrap="none" rtlCol="0">
            <a:spAutoFit/>
          </a:bodyPr>
          <a:lstStyle/>
          <a:p>
            <a:r>
              <a:rPr lang="en-US" dirty="0"/>
              <a:t>Rewards</a:t>
            </a:r>
          </a:p>
        </p:txBody>
      </p:sp>
      <p:sp>
        <p:nvSpPr>
          <p:cNvPr id="32" name="Freeform 31">
            <a:extLst>
              <a:ext uri="{FF2B5EF4-FFF2-40B4-BE49-F238E27FC236}">
                <a16:creationId xmlns:a16="http://schemas.microsoft.com/office/drawing/2014/main" id="{67A6E233-A9BD-1240-87B8-AF5481B5C7D7}"/>
              </a:ext>
            </a:extLst>
          </p:cNvPr>
          <p:cNvSpPr/>
          <p:nvPr/>
        </p:nvSpPr>
        <p:spPr>
          <a:xfrm flipH="1" flipV="1">
            <a:off x="2734415" y="4343284"/>
            <a:ext cx="3464093" cy="1295631"/>
          </a:xfrm>
          <a:custGeom>
            <a:avLst/>
            <a:gdLst>
              <a:gd name="connsiteX0" fmla="*/ 0 w 3464093"/>
              <a:gd name="connsiteY0" fmla="*/ 999403 h 1295631"/>
              <a:gd name="connsiteX1" fmla="*/ 132930 w 3464093"/>
              <a:gd name="connsiteY1" fmla="*/ 757711 h 1295631"/>
              <a:gd name="connsiteX2" fmla="*/ 366565 w 3464093"/>
              <a:gd name="connsiteY2" fmla="*/ 499907 h 1295631"/>
              <a:gd name="connsiteX3" fmla="*/ 636454 w 3464093"/>
              <a:gd name="connsiteY3" fmla="*/ 282384 h 1295631"/>
              <a:gd name="connsiteX4" fmla="*/ 1019133 w 3464093"/>
              <a:gd name="connsiteY4" fmla="*/ 105144 h 1295631"/>
              <a:gd name="connsiteX5" fmla="*/ 1349445 w 3464093"/>
              <a:gd name="connsiteY5" fmla="*/ 28608 h 1295631"/>
              <a:gd name="connsiteX6" fmla="*/ 1623362 w 3464093"/>
              <a:gd name="connsiteY6" fmla="*/ 411 h 1295631"/>
              <a:gd name="connsiteX7" fmla="*/ 1901307 w 3464093"/>
              <a:gd name="connsiteY7" fmla="*/ 16523 h 1295631"/>
              <a:gd name="connsiteX8" fmla="*/ 2151055 w 3464093"/>
              <a:gd name="connsiteY8" fmla="*/ 76946 h 1295631"/>
              <a:gd name="connsiteX9" fmla="*/ 2348437 w 3464093"/>
              <a:gd name="connsiteY9" fmla="*/ 149454 h 1295631"/>
              <a:gd name="connsiteX10" fmla="*/ 2509565 w 3464093"/>
              <a:gd name="connsiteY10" fmla="*/ 225990 h 1295631"/>
              <a:gd name="connsiteX11" fmla="*/ 2642495 w 3464093"/>
              <a:gd name="connsiteY11" fmla="*/ 294469 h 1295631"/>
              <a:gd name="connsiteX12" fmla="*/ 2779454 w 3464093"/>
              <a:gd name="connsiteY12" fmla="*/ 399202 h 1295631"/>
              <a:gd name="connsiteX13" fmla="*/ 2888215 w 3464093"/>
              <a:gd name="connsiteY13" fmla="*/ 487822 h 1295631"/>
              <a:gd name="connsiteX14" fmla="*/ 2992948 w 3464093"/>
              <a:gd name="connsiteY14" fmla="*/ 592555 h 1295631"/>
              <a:gd name="connsiteX15" fmla="*/ 3109765 w 3464093"/>
              <a:gd name="connsiteY15" fmla="*/ 729514 h 1295631"/>
              <a:gd name="connsiteX16" fmla="*/ 3214499 w 3464093"/>
              <a:gd name="connsiteY16" fmla="*/ 870501 h 1295631"/>
              <a:gd name="connsiteX17" fmla="*/ 3291034 w 3464093"/>
              <a:gd name="connsiteY17" fmla="*/ 991346 h 1295631"/>
              <a:gd name="connsiteX18" fmla="*/ 3359513 w 3464093"/>
              <a:gd name="connsiteY18" fmla="*/ 1140390 h 1295631"/>
              <a:gd name="connsiteX19" fmla="*/ 3097681 w 3464093"/>
              <a:gd name="connsiteY19" fmla="*/ 1003431 h 1295631"/>
              <a:gd name="connsiteX20" fmla="*/ 3452162 w 3464093"/>
              <a:gd name="connsiteY20" fmla="*/ 1293461 h 1295631"/>
              <a:gd name="connsiteX21" fmla="*/ 3379654 w 3464093"/>
              <a:gd name="connsiteY21" fmla="*/ 822162 h 1295631"/>
              <a:gd name="connsiteX22" fmla="*/ 3371598 w 3464093"/>
              <a:gd name="connsiteY22" fmla="*/ 1092051 h 129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4093" h="1295631">
                <a:moveTo>
                  <a:pt x="0" y="999403"/>
                </a:moveTo>
                <a:cubicBezTo>
                  <a:pt x="35918" y="920181"/>
                  <a:pt x="71836" y="840960"/>
                  <a:pt x="132930" y="757711"/>
                </a:cubicBezTo>
                <a:cubicBezTo>
                  <a:pt x="194024" y="674462"/>
                  <a:pt x="282644" y="579128"/>
                  <a:pt x="366565" y="499907"/>
                </a:cubicBezTo>
                <a:cubicBezTo>
                  <a:pt x="450486" y="420686"/>
                  <a:pt x="527693" y="348178"/>
                  <a:pt x="636454" y="282384"/>
                </a:cubicBezTo>
                <a:cubicBezTo>
                  <a:pt x="745215" y="216590"/>
                  <a:pt x="900301" y="147440"/>
                  <a:pt x="1019133" y="105144"/>
                </a:cubicBezTo>
                <a:cubicBezTo>
                  <a:pt x="1137965" y="62848"/>
                  <a:pt x="1248740" y="46063"/>
                  <a:pt x="1349445" y="28608"/>
                </a:cubicBezTo>
                <a:cubicBezTo>
                  <a:pt x="1450150" y="11153"/>
                  <a:pt x="1531385" y="2425"/>
                  <a:pt x="1623362" y="411"/>
                </a:cubicBezTo>
                <a:cubicBezTo>
                  <a:pt x="1715339" y="-1603"/>
                  <a:pt x="1813358" y="3767"/>
                  <a:pt x="1901307" y="16523"/>
                </a:cubicBezTo>
                <a:cubicBezTo>
                  <a:pt x="1989256" y="29279"/>
                  <a:pt x="2076533" y="54791"/>
                  <a:pt x="2151055" y="76946"/>
                </a:cubicBezTo>
                <a:cubicBezTo>
                  <a:pt x="2225577" y="99101"/>
                  <a:pt x="2288685" y="124613"/>
                  <a:pt x="2348437" y="149454"/>
                </a:cubicBezTo>
                <a:cubicBezTo>
                  <a:pt x="2408189" y="174295"/>
                  <a:pt x="2460555" y="201821"/>
                  <a:pt x="2509565" y="225990"/>
                </a:cubicBezTo>
                <a:cubicBezTo>
                  <a:pt x="2558575" y="250159"/>
                  <a:pt x="2597514" y="265600"/>
                  <a:pt x="2642495" y="294469"/>
                </a:cubicBezTo>
                <a:cubicBezTo>
                  <a:pt x="2687476" y="323338"/>
                  <a:pt x="2738501" y="366977"/>
                  <a:pt x="2779454" y="399202"/>
                </a:cubicBezTo>
                <a:cubicBezTo>
                  <a:pt x="2820407" y="431427"/>
                  <a:pt x="2852633" y="455597"/>
                  <a:pt x="2888215" y="487822"/>
                </a:cubicBezTo>
                <a:cubicBezTo>
                  <a:pt x="2923797" y="520047"/>
                  <a:pt x="2956023" y="552273"/>
                  <a:pt x="2992948" y="592555"/>
                </a:cubicBezTo>
                <a:cubicBezTo>
                  <a:pt x="3029873" y="632837"/>
                  <a:pt x="3072840" y="683190"/>
                  <a:pt x="3109765" y="729514"/>
                </a:cubicBezTo>
                <a:cubicBezTo>
                  <a:pt x="3146690" y="775838"/>
                  <a:pt x="3184288" y="826862"/>
                  <a:pt x="3214499" y="870501"/>
                </a:cubicBezTo>
                <a:cubicBezTo>
                  <a:pt x="3244710" y="914140"/>
                  <a:pt x="3266865" y="946365"/>
                  <a:pt x="3291034" y="991346"/>
                </a:cubicBezTo>
                <a:cubicBezTo>
                  <a:pt x="3315203" y="1036327"/>
                  <a:pt x="3391739" y="1138376"/>
                  <a:pt x="3359513" y="1140390"/>
                </a:cubicBezTo>
                <a:cubicBezTo>
                  <a:pt x="3327288" y="1142404"/>
                  <a:pt x="3082240" y="977919"/>
                  <a:pt x="3097681" y="1003431"/>
                </a:cubicBezTo>
                <a:cubicBezTo>
                  <a:pt x="3113123" y="1028943"/>
                  <a:pt x="3405167" y="1323672"/>
                  <a:pt x="3452162" y="1293461"/>
                </a:cubicBezTo>
                <a:cubicBezTo>
                  <a:pt x="3499157" y="1263250"/>
                  <a:pt x="3393081" y="855730"/>
                  <a:pt x="3379654" y="822162"/>
                </a:cubicBezTo>
                <a:cubicBezTo>
                  <a:pt x="3366227" y="788594"/>
                  <a:pt x="3368912" y="940322"/>
                  <a:pt x="3371598" y="1092051"/>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CC333CB-ED5F-6D4C-AC26-5887027E7DFD}"/>
              </a:ext>
            </a:extLst>
          </p:cNvPr>
          <p:cNvSpPr txBox="1"/>
          <p:nvPr/>
        </p:nvSpPr>
        <p:spPr>
          <a:xfrm>
            <a:off x="5141072" y="3040459"/>
            <a:ext cx="981679" cy="369332"/>
          </a:xfrm>
          <a:prstGeom prst="rect">
            <a:avLst/>
          </a:prstGeom>
          <a:noFill/>
        </p:spPr>
        <p:txBody>
          <a:bodyPr wrap="none" rtlCol="0">
            <a:spAutoFit/>
          </a:bodyPr>
          <a:lstStyle/>
          <a:p>
            <a:r>
              <a:rPr lang="en-US" dirty="0"/>
              <a:t>Rewards</a:t>
            </a:r>
          </a:p>
        </p:txBody>
      </p:sp>
      <p:pic>
        <p:nvPicPr>
          <p:cNvPr id="23" name="Picture 22">
            <a:extLst>
              <a:ext uri="{FF2B5EF4-FFF2-40B4-BE49-F238E27FC236}">
                <a16:creationId xmlns:a16="http://schemas.microsoft.com/office/drawing/2014/main" id="{A8576E62-CD1B-784A-A037-BFD7FF41A6AB}"/>
              </a:ext>
            </a:extLst>
          </p:cNvPr>
          <p:cNvPicPr>
            <a:picLocks noChangeAspect="1"/>
          </p:cNvPicPr>
          <p:nvPr/>
        </p:nvPicPr>
        <p:blipFill>
          <a:blip r:embed="rId6"/>
          <a:stretch>
            <a:fillRect/>
          </a:stretch>
        </p:blipFill>
        <p:spPr>
          <a:xfrm>
            <a:off x="3873701" y="5058383"/>
            <a:ext cx="921354" cy="914400"/>
          </a:xfrm>
          <a:prstGeom prst="rect">
            <a:avLst/>
          </a:prstGeom>
        </p:spPr>
      </p:pic>
      <p:sp>
        <p:nvSpPr>
          <p:cNvPr id="24" name="TextBox 23">
            <a:extLst>
              <a:ext uri="{FF2B5EF4-FFF2-40B4-BE49-F238E27FC236}">
                <a16:creationId xmlns:a16="http://schemas.microsoft.com/office/drawing/2014/main" id="{77FFB1B0-6011-134B-A058-2E23D1C7DD37}"/>
              </a:ext>
            </a:extLst>
          </p:cNvPr>
          <p:cNvSpPr txBox="1"/>
          <p:nvPr/>
        </p:nvSpPr>
        <p:spPr>
          <a:xfrm>
            <a:off x="3249333" y="5991876"/>
            <a:ext cx="2434256" cy="369332"/>
          </a:xfrm>
          <a:prstGeom prst="rect">
            <a:avLst/>
          </a:prstGeom>
          <a:noFill/>
        </p:spPr>
        <p:txBody>
          <a:bodyPr wrap="none" rtlCol="0">
            <a:spAutoFit/>
          </a:bodyPr>
          <a:lstStyle/>
          <a:p>
            <a:r>
              <a:rPr lang="en-US" dirty="0"/>
              <a:t>Mine by sending money</a:t>
            </a:r>
          </a:p>
        </p:txBody>
      </p:sp>
    </p:spTree>
    <p:extLst>
      <p:ext uri="{BB962C8B-B14F-4D97-AF65-F5344CB8AC3E}">
        <p14:creationId xmlns:p14="http://schemas.microsoft.com/office/powerpoint/2010/main" val="3014786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1075651" y="2459505"/>
            <a:ext cx="10040697" cy="1938992"/>
          </a:xfrm>
          <a:prstGeom prst="rect">
            <a:avLst/>
          </a:prstGeom>
          <a:noFill/>
        </p:spPr>
        <p:txBody>
          <a:bodyPr wrap="none" rtlCol="0">
            <a:spAutoFit/>
          </a:bodyPr>
          <a:lstStyle/>
          <a:p>
            <a:r>
              <a:rPr lang="en-US" sz="12000" dirty="0"/>
              <a:t>Move Language</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3178173" y="300504"/>
            <a:ext cx="3378200" cy="2489200"/>
          </a:xfrm>
          <a:prstGeom prst="rect">
            <a:avLst/>
          </a:prstGeom>
        </p:spPr>
      </p:pic>
      <p:pic>
        <p:nvPicPr>
          <p:cNvPr id="10" name="Picture 9">
            <a:extLst>
              <a:ext uri="{FF2B5EF4-FFF2-40B4-BE49-F238E27FC236}">
                <a16:creationId xmlns:a16="http://schemas.microsoft.com/office/drawing/2014/main" id="{0F794654-8401-D243-9A24-F07F2978776F}"/>
              </a:ext>
            </a:extLst>
          </p:cNvPr>
          <p:cNvPicPr>
            <a:picLocks noChangeAspect="1"/>
          </p:cNvPicPr>
          <p:nvPr/>
        </p:nvPicPr>
        <p:blipFill>
          <a:blip r:embed="rId4"/>
          <a:stretch>
            <a:fillRect/>
          </a:stretch>
        </p:blipFill>
        <p:spPr>
          <a:xfrm>
            <a:off x="6556373" y="564392"/>
            <a:ext cx="1961424" cy="1961424"/>
          </a:xfrm>
          <a:prstGeom prst="rect">
            <a:avLst/>
          </a:prstGeom>
        </p:spPr>
      </p:pic>
    </p:spTree>
    <p:extLst>
      <p:ext uri="{BB962C8B-B14F-4D97-AF65-F5344CB8AC3E}">
        <p14:creationId xmlns:p14="http://schemas.microsoft.com/office/powerpoint/2010/main" val="4049434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0BE5-6D3E-B747-B5E1-79E5A7C39F38}"/>
              </a:ext>
            </a:extLst>
          </p:cNvPr>
          <p:cNvSpPr>
            <a:spLocks noGrp="1"/>
          </p:cNvSpPr>
          <p:nvPr>
            <p:ph type="title"/>
          </p:nvPr>
        </p:nvSpPr>
        <p:spPr/>
        <p:txBody>
          <a:bodyPr/>
          <a:lstStyle/>
          <a:p>
            <a:r>
              <a:rPr lang="en-US" dirty="0"/>
              <a:t>Move</a:t>
            </a:r>
          </a:p>
        </p:txBody>
      </p:sp>
      <p:sp>
        <p:nvSpPr>
          <p:cNvPr id="3" name="Content Placeholder 2">
            <a:extLst>
              <a:ext uri="{FF2B5EF4-FFF2-40B4-BE49-F238E27FC236}">
                <a16:creationId xmlns:a16="http://schemas.microsoft.com/office/drawing/2014/main" id="{325949E5-2FCB-5245-A5F5-E593578883DA}"/>
              </a:ext>
            </a:extLst>
          </p:cNvPr>
          <p:cNvSpPr>
            <a:spLocks noGrp="1"/>
          </p:cNvSpPr>
          <p:nvPr>
            <p:ph idx="1"/>
          </p:nvPr>
        </p:nvSpPr>
        <p:spPr/>
        <p:txBody>
          <a:bodyPr/>
          <a:lstStyle/>
          <a:p>
            <a:r>
              <a:rPr lang="en-US" dirty="0"/>
              <a:t>Web 4.0</a:t>
            </a:r>
          </a:p>
          <a:p>
            <a:r>
              <a:rPr lang="en-US" dirty="0"/>
              <a:t>More connected to financial services</a:t>
            </a:r>
          </a:p>
          <a:p>
            <a:r>
              <a:rPr lang="en-US" dirty="0"/>
              <a:t>Still 1.7 billion unbanked</a:t>
            </a:r>
          </a:p>
          <a:p>
            <a:r>
              <a:rPr lang="en-US" dirty="0"/>
              <a:t>Libra’s vision, a global and financial infrastructure that empowers billions of people</a:t>
            </a:r>
          </a:p>
          <a:p>
            <a:r>
              <a:rPr lang="en-US" dirty="0"/>
              <a:t>The Move language will be used to realize this vision</a:t>
            </a:r>
          </a:p>
        </p:txBody>
      </p:sp>
    </p:spTree>
    <p:extLst>
      <p:ext uri="{BB962C8B-B14F-4D97-AF65-F5344CB8AC3E}">
        <p14:creationId xmlns:p14="http://schemas.microsoft.com/office/powerpoint/2010/main" val="2720238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C1844-5528-7C49-BEB4-14B96A8F5DE4}"/>
              </a:ext>
            </a:extLst>
          </p:cNvPr>
          <p:cNvSpPr>
            <a:spLocks noGrp="1"/>
          </p:cNvSpPr>
          <p:nvPr>
            <p:ph type="title"/>
          </p:nvPr>
        </p:nvSpPr>
        <p:spPr/>
        <p:txBody>
          <a:bodyPr/>
          <a:lstStyle/>
          <a:p>
            <a:r>
              <a:rPr lang="en-US" dirty="0"/>
              <a:t>Properties</a:t>
            </a:r>
          </a:p>
        </p:txBody>
      </p:sp>
      <p:sp>
        <p:nvSpPr>
          <p:cNvPr id="3" name="Content Placeholder 2">
            <a:extLst>
              <a:ext uri="{FF2B5EF4-FFF2-40B4-BE49-F238E27FC236}">
                <a16:creationId xmlns:a16="http://schemas.microsoft.com/office/drawing/2014/main" id="{34981C21-E1A2-8342-9B1A-2CAD64872BF0}"/>
              </a:ext>
            </a:extLst>
          </p:cNvPr>
          <p:cNvSpPr>
            <a:spLocks noGrp="1"/>
          </p:cNvSpPr>
          <p:nvPr>
            <p:ph idx="1"/>
          </p:nvPr>
        </p:nvSpPr>
        <p:spPr/>
        <p:txBody>
          <a:bodyPr/>
          <a:lstStyle/>
          <a:p>
            <a:r>
              <a:rPr lang="en-US" dirty="0"/>
              <a:t>Identity</a:t>
            </a:r>
          </a:p>
          <a:p>
            <a:r>
              <a:rPr lang="en-US" dirty="0"/>
              <a:t>Currency</a:t>
            </a:r>
          </a:p>
          <a:p>
            <a:r>
              <a:rPr lang="en-US" dirty="0"/>
              <a:t>Contract</a:t>
            </a:r>
          </a:p>
        </p:txBody>
      </p:sp>
    </p:spTree>
    <p:extLst>
      <p:ext uri="{BB962C8B-B14F-4D97-AF65-F5344CB8AC3E}">
        <p14:creationId xmlns:p14="http://schemas.microsoft.com/office/powerpoint/2010/main" val="404539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B91BDB-97E4-9248-9172-3F165AEFBE08}"/>
              </a:ext>
            </a:extLst>
          </p:cNvPr>
          <p:cNvPicPr>
            <a:picLocks noChangeAspect="1"/>
          </p:cNvPicPr>
          <p:nvPr/>
        </p:nvPicPr>
        <p:blipFill rotWithShape="1">
          <a:blip r:embed="rId3"/>
          <a:srcRect b="1784"/>
          <a:stretch/>
        </p:blipFill>
        <p:spPr>
          <a:xfrm>
            <a:off x="0" y="0"/>
            <a:ext cx="12192000" cy="6858000"/>
          </a:xfrm>
          <a:prstGeom prst="rect">
            <a:avLst/>
          </a:prstGeom>
        </p:spPr>
      </p:pic>
    </p:spTree>
    <p:extLst>
      <p:ext uri="{BB962C8B-B14F-4D97-AF65-F5344CB8AC3E}">
        <p14:creationId xmlns:p14="http://schemas.microsoft.com/office/powerpoint/2010/main" val="1515833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5F96-4EB5-1D41-AFF3-F255DA3E528F}"/>
              </a:ext>
            </a:extLst>
          </p:cNvPr>
          <p:cNvSpPr>
            <a:spLocks noGrp="1"/>
          </p:cNvSpPr>
          <p:nvPr>
            <p:ph type="title"/>
          </p:nvPr>
        </p:nvSpPr>
        <p:spPr/>
        <p:txBody>
          <a:bodyPr/>
          <a:lstStyle/>
          <a:p>
            <a:r>
              <a:rPr lang="en-US" dirty="0"/>
              <a:t>Sample capabilities</a:t>
            </a:r>
          </a:p>
        </p:txBody>
      </p:sp>
      <p:sp>
        <p:nvSpPr>
          <p:cNvPr id="3" name="Content Placeholder 2">
            <a:extLst>
              <a:ext uri="{FF2B5EF4-FFF2-40B4-BE49-F238E27FC236}">
                <a16:creationId xmlns:a16="http://schemas.microsoft.com/office/drawing/2014/main" id="{5974DD16-0538-7C4E-8E40-ACE7CE6F441B}"/>
              </a:ext>
            </a:extLst>
          </p:cNvPr>
          <p:cNvSpPr>
            <a:spLocks noGrp="1"/>
          </p:cNvSpPr>
          <p:nvPr>
            <p:ph idx="1"/>
          </p:nvPr>
        </p:nvSpPr>
        <p:spPr/>
        <p:txBody>
          <a:bodyPr/>
          <a:lstStyle/>
          <a:p>
            <a:r>
              <a:rPr lang="en-US" dirty="0"/>
              <a:t>Resource creation</a:t>
            </a:r>
          </a:p>
          <a:p>
            <a:r>
              <a:rPr lang="en-US" dirty="0"/>
              <a:t>Resource modification</a:t>
            </a:r>
          </a:p>
          <a:p>
            <a:r>
              <a:rPr lang="en-US" dirty="0"/>
              <a:t>Resource destruction</a:t>
            </a:r>
          </a:p>
        </p:txBody>
      </p:sp>
    </p:spTree>
    <p:extLst>
      <p:ext uri="{BB962C8B-B14F-4D97-AF65-F5344CB8AC3E}">
        <p14:creationId xmlns:p14="http://schemas.microsoft.com/office/powerpoint/2010/main" val="328375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B646-EFE1-0C41-8F95-0EE0EDCB45E6}"/>
              </a:ext>
            </a:extLst>
          </p:cNvPr>
          <p:cNvSpPr>
            <a:spLocks noGrp="1"/>
          </p:cNvSpPr>
          <p:nvPr>
            <p:ph type="title"/>
          </p:nvPr>
        </p:nvSpPr>
        <p:spPr/>
        <p:txBody>
          <a:bodyPr/>
          <a:lstStyle/>
          <a:p>
            <a:r>
              <a:rPr lang="en-US" dirty="0"/>
              <a:t>Open</a:t>
            </a:r>
          </a:p>
        </p:txBody>
      </p:sp>
      <p:sp>
        <p:nvSpPr>
          <p:cNvPr id="3" name="Content Placeholder 2">
            <a:extLst>
              <a:ext uri="{FF2B5EF4-FFF2-40B4-BE49-F238E27FC236}">
                <a16:creationId xmlns:a16="http://schemas.microsoft.com/office/drawing/2014/main" id="{2B096EE1-D89D-3641-9A1A-9854D673909C}"/>
              </a:ext>
            </a:extLst>
          </p:cNvPr>
          <p:cNvSpPr>
            <a:spLocks noGrp="1"/>
          </p:cNvSpPr>
          <p:nvPr>
            <p:ph idx="1"/>
          </p:nvPr>
        </p:nvSpPr>
        <p:spPr/>
        <p:txBody>
          <a:bodyPr/>
          <a:lstStyle/>
          <a:p>
            <a:r>
              <a:rPr lang="en-US" dirty="0"/>
              <a:t>Open source</a:t>
            </a:r>
          </a:p>
          <a:p>
            <a:r>
              <a:rPr lang="en-US" dirty="0"/>
              <a:t>Open to use and build</a:t>
            </a:r>
          </a:p>
          <a:p>
            <a:r>
              <a:rPr lang="en-US" dirty="0"/>
              <a:t>Security risks – preventing bad actors</a:t>
            </a:r>
          </a:p>
          <a:p>
            <a:endParaRPr lang="en-US" dirty="0"/>
          </a:p>
        </p:txBody>
      </p:sp>
    </p:spTree>
    <p:extLst>
      <p:ext uri="{BB962C8B-B14F-4D97-AF65-F5344CB8AC3E}">
        <p14:creationId xmlns:p14="http://schemas.microsoft.com/office/powerpoint/2010/main" val="1689964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C3AD2-B27C-3547-9F9C-F27C93242316}"/>
              </a:ext>
            </a:extLst>
          </p:cNvPr>
          <p:cNvSpPr>
            <a:spLocks noGrp="1"/>
          </p:cNvSpPr>
          <p:nvPr>
            <p:ph type="title"/>
          </p:nvPr>
        </p:nvSpPr>
        <p:spPr/>
        <p:txBody>
          <a:bodyPr/>
          <a:lstStyle/>
          <a:p>
            <a:r>
              <a:rPr lang="en-US" dirty="0"/>
              <a:t>Developer Beta Mode</a:t>
            </a:r>
          </a:p>
        </p:txBody>
      </p:sp>
      <p:sp>
        <p:nvSpPr>
          <p:cNvPr id="3" name="Content Placeholder 2">
            <a:extLst>
              <a:ext uri="{FF2B5EF4-FFF2-40B4-BE49-F238E27FC236}">
                <a16:creationId xmlns:a16="http://schemas.microsoft.com/office/drawing/2014/main" id="{6D47FF85-116D-BC42-B1F5-6BCCFA76BA1A}"/>
              </a:ext>
            </a:extLst>
          </p:cNvPr>
          <p:cNvSpPr>
            <a:spLocks noGrp="1"/>
          </p:cNvSpPr>
          <p:nvPr>
            <p:ph idx="1"/>
          </p:nvPr>
        </p:nvSpPr>
        <p:spPr/>
        <p:txBody>
          <a:bodyPr/>
          <a:lstStyle/>
          <a:p>
            <a:r>
              <a:rPr lang="en-US" dirty="0"/>
              <a:t>Until 2020</a:t>
            </a:r>
          </a:p>
          <a:p>
            <a:r>
              <a:rPr lang="en-US" dirty="0"/>
              <a:t>HackerOne bug bounty</a:t>
            </a:r>
          </a:p>
        </p:txBody>
      </p:sp>
    </p:spTree>
    <p:extLst>
      <p:ext uri="{BB962C8B-B14F-4D97-AF65-F5344CB8AC3E}">
        <p14:creationId xmlns:p14="http://schemas.microsoft.com/office/powerpoint/2010/main" val="1066179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D577-7B5E-1142-BB1F-B138CC1F6DB6}"/>
              </a:ext>
            </a:extLst>
          </p:cNvPr>
          <p:cNvSpPr>
            <a:spLocks noGrp="1"/>
          </p:cNvSpPr>
          <p:nvPr>
            <p:ph type="title"/>
          </p:nvPr>
        </p:nvSpPr>
        <p:spPr/>
        <p:txBody>
          <a:bodyPr/>
          <a:lstStyle/>
          <a:p>
            <a:r>
              <a:rPr lang="en-US" dirty="0"/>
              <a:t>Libra Core</a:t>
            </a:r>
          </a:p>
        </p:txBody>
      </p:sp>
      <p:sp>
        <p:nvSpPr>
          <p:cNvPr id="3" name="Content Placeholder 2">
            <a:extLst>
              <a:ext uri="{FF2B5EF4-FFF2-40B4-BE49-F238E27FC236}">
                <a16:creationId xmlns:a16="http://schemas.microsoft.com/office/drawing/2014/main" id="{61433A68-F744-B744-8AA4-86D426C5D9A8}"/>
              </a:ext>
            </a:extLst>
          </p:cNvPr>
          <p:cNvSpPr>
            <a:spLocks noGrp="1"/>
          </p:cNvSpPr>
          <p:nvPr>
            <p:ph idx="1"/>
          </p:nvPr>
        </p:nvSpPr>
        <p:spPr/>
        <p:txBody>
          <a:bodyPr/>
          <a:lstStyle/>
          <a:p>
            <a:r>
              <a:rPr lang="en-US" dirty="0"/>
              <a:t>First implementation of the Libra protocol and the Move language</a:t>
            </a:r>
          </a:p>
          <a:p>
            <a:r>
              <a:rPr lang="en-US" dirty="0"/>
              <a:t>Rust programming language</a:t>
            </a:r>
          </a:p>
        </p:txBody>
      </p:sp>
    </p:spTree>
    <p:extLst>
      <p:ext uri="{BB962C8B-B14F-4D97-AF65-F5344CB8AC3E}">
        <p14:creationId xmlns:p14="http://schemas.microsoft.com/office/powerpoint/2010/main" val="6719826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113CC-351A-F048-A175-4EB7E07FBAC8}"/>
              </a:ext>
            </a:extLst>
          </p:cNvPr>
          <p:cNvPicPr>
            <a:picLocks noChangeAspect="1"/>
          </p:cNvPicPr>
          <p:nvPr/>
        </p:nvPicPr>
        <p:blipFill rotWithShape="1">
          <a:blip r:embed="rId3"/>
          <a:srcRect b="10644"/>
          <a:stretch/>
        </p:blipFill>
        <p:spPr>
          <a:xfrm>
            <a:off x="0" y="0"/>
            <a:ext cx="12192000" cy="6858000"/>
          </a:xfrm>
          <a:prstGeom prst="rect">
            <a:avLst/>
          </a:prstGeom>
        </p:spPr>
      </p:pic>
    </p:spTree>
    <p:extLst>
      <p:ext uri="{BB962C8B-B14F-4D97-AF65-F5344CB8AC3E}">
        <p14:creationId xmlns:p14="http://schemas.microsoft.com/office/powerpoint/2010/main" val="3622668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2841968" y="2459504"/>
            <a:ext cx="6508064" cy="1938992"/>
          </a:xfrm>
          <a:prstGeom prst="rect">
            <a:avLst/>
          </a:prstGeom>
          <a:noFill/>
        </p:spPr>
        <p:txBody>
          <a:bodyPr wrap="none" rtlCol="0">
            <a:spAutoFit/>
          </a:bodyPr>
          <a:lstStyle/>
          <a:p>
            <a:r>
              <a:rPr lang="en-US" sz="12000" dirty="0"/>
              <a:t>Incentives</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2"/>
          <a:stretch>
            <a:fillRect/>
          </a:stretch>
        </p:blipFill>
        <p:spPr>
          <a:xfrm>
            <a:off x="3178173" y="300504"/>
            <a:ext cx="3378200" cy="2489200"/>
          </a:xfrm>
          <a:prstGeom prst="rect">
            <a:avLst/>
          </a:prstGeom>
        </p:spPr>
      </p:pic>
      <p:pic>
        <p:nvPicPr>
          <p:cNvPr id="5" name="Picture 4" descr="Google Opinion Rewards - Wikipedia">
            <a:extLst>
              <a:ext uri="{FF2B5EF4-FFF2-40B4-BE49-F238E27FC236}">
                <a16:creationId xmlns:a16="http://schemas.microsoft.com/office/drawing/2014/main" id="{97547A3A-5ED9-2E47-AAC4-19E516E1D547}"/>
              </a:ext>
            </a:extLst>
          </p:cNvPr>
          <p:cNvPicPr>
            <a:picLocks noChangeAspect="1"/>
          </p:cNvPicPr>
          <p:nvPr/>
        </p:nvPicPr>
        <p:blipFill>
          <a:blip r:embed="rId3">
            <a:grayscl/>
            <a:extLst>
              <a:ext uri="{837473B0-CC2E-450A-ABE3-18F120FF3D39}">
                <a1611:picAttrSrcUrl xmlns:a1611="http://schemas.microsoft.com/office/drawing/2016/11/main" r:id="rId4"/>
              </a:ext>
            </a:extLst>
          </a:blip>
          <a:stretch>
            <a:fillRect/>
          </a:stretch>
        </p:blipFill>
        <p:spPr>
          <a:xfrm>
            <a:off x="6423660" y="592604"/>
            <a:ext cx="1905000" cy="1905000"/>
          </a:xfrm>
          <a:prstGeom prst="rect">
            <a:avLst/>
          </a:prstGeom>
        </p:spPr>
      </p:pic>
    </p:spTree>
    <p:extLst>
      <p:ext uri="{BB962C8B-B14F-4D97-AF65-F5344CB8AC3E}">
        <p14:creationId xmlns:p14="http://schemas.microsoft.com/office/powerpoint/2010/main" val="4054088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5BAB-12AF-A34F-B969-0FC2F5C41EC4}"/>
              </a:ext>
            </a:extLst>
          </p:cNvPr>
          <p:cNvSpPr>
            <a:spLocks noGrp="1"/>
          </p:cNvSpPr>
          <p:nvPr>
            <p:ph type="title"/>
          </p:nvPr>
        </p:nvSpPr>
        <p:spPr/>
        <p:txBody>
          <a:bodyPr/>
          <a:lstStyle/>
          <a:p>
            <a:r>
              <a:rPr lang="en-US" dirty="0"/>
              <a:t>Incentives</a:t>
            </a:r>
          </a:p>
        </p:txBody>
      </p:sp>
      <p:sp>
        <p:nvSpPr>
          <p:cNvPr id="3" name="Content Placeholder 2">
            <a:extLst>
              <a:ext uri="{FF2B5EF4-FFF2-40B4-BE49-F238E27FC236}">
                <a16:creationId xmlns:a16="http://schemas.microsoft.com/office/drawing/2014/main" id="{D5CCD412-65A8-5C49-9F09-C6E7EFE998FE}"/>
              </a:ext>
            </a:extLst>
          </p:cNvPr>
          <p:cNvSpPr>
            <a:spLocks noGrp="1"/>
          </p:cNvSpPr>
          <p:nvPr>
            <p:ph idx="1"/>
          </p:nvPr>
        </p:nvSpPr>
        <p:spPr/>
        <p:txBody>
          <a:bodyPr/>
          <a:lstStyle/>
          <a:p>
            <a:r>
              <a:rPr lang="en-US" dirty="0"/>
              <a:t>Seeding ecosystem</a:t>
            </a:r>
          </a:p>
          <a:p>
            <a:r>
              <a:rPr lang="en-US" dirty="0"/>
              <a:t>Encouraging sign ups</a:t>
            </a:r>
          </a:p>
          <a:p>
            <a:r>
              <a:rPr lang="en-US" dirty="0"/>
              <a:t>Possible Libra rewards</a:t>
            </a:r>
          </a:p>
        </p:txBody>
      </p:sp>
    </p:spTree>
    <p:extLst>
      <p:ext uri="{BB962C8B-B14F-4D97-AF65-F5344CB8AC3E}">
        <p14:creationId xmlns:p14="http://schemas.microsoft.com/office/powerpoint/2010/main" val="874502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5BAB-12AF-A34F-B969-0FC2F5C41EC4}"/>
              </a:ext>
            </a:extLst>
          </p:cNvPr>
          <p:cNvSpPr>
            <a:spLocks noGrp="1"/>
          </p:cNvSpPr>
          <p:nvPr>
            <p:ph type="title"/>
          </p:nvPr>
        </p:nvSpPr>
        <p:spPr/>
        <p:txBody>
          <a:bodyPr/>
          <a:lstStyle/>
          <a:p>
            <a:r>
              <a:rPr lang="en-US" dirty="0"/>
              <a:t>Know Your Customer - KYC</a:t>
            </a:r>
          </a:p>
        </p:txBody>
      </p:sp>
      <p:sp>
        <p:nvSpPr>
          <p:cNvPr id="3" name="Content Placeholder 2">
            <a:extLst>
              <a:ext uri="{FF2B5EF4-FFF2-40B4-BE49-F238E27FC236}">
                <a16:creationId xmlns:a16="http://schemas.microsoft.com/office/drawing/2014/main" id="{D5CCD412-65A8-5C49-9F09-C6E7EFE998FE}"/>
              </a:ext>
            </a:extLst>
          </p:cNvPr>
          <p:cNvSpPr>
            <a:spLocks noGrp="1"/>
          </p:cNvSpPr>
          <p:nvPr>
            <p:ph idx="1"/>
          </p:nvPr>
        </p:nvSpPr>
        <p:spPr/>
        <p:txBody>
          <a:bodyPr/>
          <a:lstStyle/>
          <a:p>
            <a:r>
              <a:rPr lang="en-US" dirty="0"/>
              <a:t>Wallets</a:t>
            </a:r>
          </a:p>
          <a:p>
            <a:r>
              <a:rPr lang="en-US" dirty="0"/>
              <a:t>KYC</a:t>
            </a:r>
          </a:p>
          <a:p>
            <a:r>
              <a:rPr lang="en-US" dirty="0"/>
              <a:t>Sustained activity – periodic rewards</a:t>
            </a:r>
          </a:p>
          <a:p>
            <a:r>
              <a:rPr lang="en-US" dirty="0"/>
              <a:t>Transaction incentive</a:t>
            </a:r>
          </a:p>
        </p:txBody>
      </p:sp>
    </p:spTree>
    <p:extLst>
      <p:ext uri="{BB962C8B-B14F-4D97-AF65-F5344CB8AC3E}">
        <p14:creationId xmlns:p14="http://schemas.microsoft.com/office/powerpoint/2010/main" val="12512847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9981-C6A7-3743-AD46-4FA40DF88D2C}"/>
              </a:ext>
            </a:extLst>
          </p:cNvPr>
          <p:cNvSpPr>
            <a:spLocks noGrp="1"/>
          </p:cNvSpPr>
          <p:nvPr>
            <p:ph type="title"/>
          </p:nvPr>
        </p:nvSpPr>
        <p:spPr/>
        <p:txBody>
          <a:bodyPr/>
          <a:lstStyle/>
          <a:p>
            <a:r>
              <a:rPr lang="en-US" dirty="0"/>
              <a:t>% Cash Back</a:t>
            </a:r>
          </a:p>
        </p:txBody>
      </p:sp>
      <p:sp>
        <p:nvSpPr>
          <p:cNvPr id="3" name="Content Placeholder 2">
            <a:extLst>
              <a:ext uri="{FF2B5EF4-FFF2-40B4-BE49-F238E27FC236}">
                <a16:creationId xmlns:a16="http://schemas.microsoft.com/office/drawing/2014/main" id="{2F913205-1C55-CC4B-A6B0-E5E41B99C3EF}"/>
              </a:ext>
            </a:extLst>
          </p:cNvPr>
          <p:cNvSpPr>
            <a:spLocks noGrp="1"/>
          </p:cNvSpPr>
          <p:nvPr>
            <p:ph idx="1"/>
          </p:nvPr>
        </p:nvSpPr>
        <p:spPr/>
        <p:txBody>
          <a:bodyPr/>
          <a:lstStyle/>
          <a:p>
            <a:r>
              <a:rPr lang="en-US" dirty="0"/>
              <a:t>Wallets could give % cash back</a:t>
            </a:r>
          </a:p>
          <a:p>
            <a:r>
              <a:rPr lang="en-US" dirty="0"/>
              <a:t>Competition</a:t>
            </a:r>
          </a:p>
          <a:p>
            <a:r>
              <a:rPr lang="en-US" dirty="0"/>
              <a:t>Discounts for paying in libra</a:t>
            </a:r>
          </a:p>
          <a:p>
            <a:r>
              <a:rPr lang="en-US" dirty="0"/>
              <a:t>Rewards for numbers of transactions</a:t>
            </a:r>
          </a:p>
        </p:txBody>
      </p:sp>
    </p:spTree>
    <p:extLst>
      <p:ext uri="{BB962C8B-B14F-4D97-AF65-F5344CB8AC3E}">
        <p14:creationId xmlns:p14="http://schemas.microsoft.com/office/powerpoint/2010/main" val="2518878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57BC8-2A93-B649-BE81-A9F248A92A99}"/>
              </a:ext>
            </a:extLst>
          </p:cNvPr>
          <p:cNvSpPr/>
          <p:nvPr/>
        </p:nvSpPr>
        <p:spPr>
          <a:xfrm>
            <a:off x="1014548" y="2028616"/>
            <a:ext cx="10162903" cy="2800767"/>
          </a:xfrm>
          <a:prstGeom prst="rect">
            <a:avLst/>
          </a:prstGeom>
        </p:spPr>
        <p:txBody>
          <a:bodyPr wrap="square">
            <a:spAutoFit/>
          </a:bodyPr>
          <a:lstStyle/>
          <a:p>
            <a:r>
              <a:rPr lang="en-US" sz="4400" i="1" dirty="0"/>
              <a:t>In joining the Libra Association, there is an opportunity to better reach Spotify’s total addressable market, eliminate friction and enable payments in mass scale.</a:t>
            </a:r>
          </a:p>
        </p:txBody>
      </p:sp>
      <p:sp>
        <p:nvSpPr>
          <p:cNvPr id="5" name="Rectangle 4">
            <a:extLst>
              <a:ext uri="{FF2B5EF4-FFF2-40B4-BE49-F238E27FC236}">
                <a16:creationId xmlns:a16="http://schemas.microsoft.com/office/drawing/2014/main" id="{F40FAAE0-A065-B549-983D-E923D4403320}"/>
              </a:ext>
            </a:extLst>
          </p:cNvPr>
          <p:cNvSpPr/>
          <p:nvPr/>
        </p:nvSpPr>
        <p:spPr>
          <a:xfrm>
            <a:off x="5697809" y="5007819"/>
            <a:ext cx="5479642" cy="369332"/>
          </a:xfrm>
          <a:prstGeom prst="rect">
            <a:avLst/>
          </a:prstGeom>
        </p:spPr>
        <p:txBody>
          <a:bodyPr wrap="none">
            <a:spAutoFit/>
          </a:bodyPr>
          <a:lstStyle/>
          <a:p>
            <a:r>
              <a:rPr lang="en-US" dirty="0">
                <a:solidFill>
                  <a:schemeClr val="tx1">
                    <a:lumMod val="50000"/>
                    <a:lumOff val="50000"/>
                  </a:schemeClr>
                </a:solidFill>
              </a:rPr>
              <a:t>Alex </a:t>
            </a:r>
            <a:r>
              <a:rPr lang="en-US" dirty="0" err="1">
                <a:solidFill>
                  <a:schemeClr val="tx1">
                    <a:lumMod val="50000"/>
                    <a:lumOff val="50000"/>
                  </a:schemeClr>
                </a:solidFill>
              </a:rPr>
              <a:t>Norström</a:t>
            </a:r>
            <a:r>
              <a:rPr lang="en-US" dirty="0">
                <a:solidFill>
                  <a:schemeClr val="tx1">
                    <a:lumMod val="50000"/>
                    <a:lumOff val="50000"/>
                  </a:schemeClr>
                </a:solidFill>
              </a:rPr>
              <a:t>, Chief Premium Business Officer Spotify</a:t>
            </a:r>
          </a:p>
        </p:txBody>
      </p:sp>
    </p:spTree>
    <p:extLst>
      <p:ext uri="{BB962C8B-B14F-4D97-AF65-F5344CB8AC3E}">
        <p14:creationId xmlns:p14="http://schemas.microsoft.com/office/powerpoint/2010/main" val="212270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2162871" y="2459504"/>
            <a:ext cx="7866256" cy="1938992"/>
          </a:xfrm>
          <a:prstGeom prst="rect">
            <a:avLst/>
          </a:prstGeom>
          <a:noFill/>
        </p:spPr>
        <p:txBody>
          <a:bodyPr wrap="none" rtlCol="0">
            <a:spAutoFit/>
          </a:bodyPr>
          <a:lstStyle/>
          <a:p>
            <a:r>
              <a:rPr lang="en-US" sz="12000" dirty="0"/>
              <a:t>Opportunity</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4406899" y="341312"/>
            <a:ext cx="3378200" cy="2489200"/>
          </a:xfrm>
          <a:prstGeom prst="rect">
            <a:avLst/>
          </a:prstGeom>
        </p:spPr>
      </p:pic>
      <p:pic>
        <p:nvPicPr>
          <p:cNvPr id="8" name="Picture 7" descr="Light Bulb PNG Transparent Images | PNG All">
            <a:extLst>
              <a:ext uri="{FF2B5EF4-FFF2-40B4-BE49-F238E27FC236}">
                <a16:creationId xmlns:a16="http://schemas.microsoft.com/office/drawing/2014/main" id="{60A92203-748B-B74F-A3FC-D04F673822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059385" y="178487"/>
            <a:ext cx="2443843" cy="2443843"/>
          </a:xfrm>
          <a:prstGeom prst="rect">
            <a:avLst/>
          </a:prstGeom>
        </p:spPr>
      </p:pic>
    </p:spTree>
    <p:extLst>
      <p:ext uri="{BB962C8B-B14F-4D97-AF65-F5344CB8AC3E}">
        <p14:creationId xmlns:p14="http://schemas.microsoft.com/office/powerpoint/2010/main" val="1323616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4862100" y="2459505"/>
            <a:ext cx="2539478" cy="1938992"/>
          </a:xfrm>
          <a:prstGeom prst="rect">
            <a:avLst/>
          </a:prstGeom>
          <a:noFill/>
        </p:spPr>
        <p:txBody>
          <a:bodyPr wrap="none" rtlCol="0">
            <a:spAutoFit/>
          </a:bodyPr>
          <a:lstStyle/>
          <a:p>
            <a:r>
              <a:rPr lang="en-US" sz="12000" dirty="0"/>
              <a:t>Use</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3178173" y="300504"/>
            <a:ext cx="3378200" cy="2489200"/>
          </a:xfrm>
          <a:prstGeom prst="rect">
            <a:avLst/>
          </a:prstGeom>
        </p:spPr>
      </p:pic>
      <p:grpSp>
        <p:nvGrpSpPr>
          <p:cNvPr id="3" name="Group 2">
            <a:extLst>
              <a:ext uri="{FF2B5EF4-FFF2-40B4-BE49-F238E27FC236}">
                <a16:creationId xmlns:a16="http://schemas.microsoft.com/office/drawing/2014/main" id="{2BBB1505-969D-8F47-B8D3-B626DC8BF09D}"/>
              </a:ext>
            </a:extLst>
          </p:cNvPr>
          <p:cNvGrpSpPr/>
          <p:nvPr/>
        </p:nvGrpSpPr>
        <p:grpSpPr>
          <a:xfrm>
            <a:off x="6556373" y="630704"/>
            <a:ext cx="1832933" cy="1828800"/>
            <a:chOff x="11679052" y="1176752"/>
            <a:chExt cx="1832933" cy="1828800"/>
          </a:xfrm>
        </p:grpSpPr>
        <p:pic>
          <p:nvPicPr>
            <p:cNvPr id="6" name="Picture 5">
              <a:extLst>
                <a:ext uri="{FF2B5EF4-FFF2-40B4-BE49-F238E27FC236}">
                  <a16:creationId xmlns:a16="http://schemas.microsoft.com/office/drawing/2014/main" id="{E5EEDE23-CC21-804A-B1E1-5FAFDDC0EF6E}"/>
                </a:ext>
              </a:extLst>
            </p:cNvPr>
            <p:cNvPicPr>
              <a:picLocks noChangeAspect="1"/>
            </p:cNvPicPr>
            <p:nvPr/>
          </p:nvPicPr>
          <p:blipFill>
            <a:blip r:embed="rId4">
              <a:duotone>
                <a:prstClr val="black"/>
                <a:schemeClr val="accent3">
                  <a:tint val="45000"/>
                  <a:satMod val="400000"/>
                </a:schemeClr>
              </a:duotone>
            </a:blip>
            <a:stretch>
              <a:fillRect/>
            </a:stretch>
          </p:blipFill>
          <p:spPr>
            <a:xfrm>
              <a:off x="11679052" y="1176752"/>
              <a:ext cx="1832933" cy="1828800"/>
            </a:xfrm>
            <a:prstGeom prst="rect">
              <a:avLst/>
            </a:prstGeom>
          </p:spPr>
        </p:pic>
        <p:pic>
          <p:nvPicPr>
            <p:cNvPr id="7" name="Picture 6">
              <a:extLst>
                <a:ext uri="{FF2B5EF4-FFF2-40B4-BE49-F238E27FC236}">
                  <a16:creationId xmlns:a16="http://schemas.microsoft.com/office/drawing/2014/main" id="{DB149931-88F0-3445-A1FD-865C47648CAD}"/>
                </a:ext>
              </a:extLst>
            </p:cNvPr>
            <p:cNvPicPr>
              <a:picLocks noChangeAspect="1"/>
            </p:cNvPicPr>
            <p:nvPr/>
          </p:nvPicPr>
          <p:blipFill>
            <a:blip r:embed="rId5">
              <a:duotone>
                <a:prstClr val="black"/>
                <a:schemeClr val="accent3">
                  <a:tint val="45000"/>
                  <a:satMod val="400000"/>
                </a:schemeClr>
              </a:duotone>
            </a:blip>
            <a:stretch>
              <a:fillRect/>
            </a:stretch>
          </p:blipFill>
          <p:spPr>
            <a:xfrm>
              <a:off x="12239666" y="1748252"/>
              <a:ext cx="707571" cy="685800"/>
            </a:xfrm>
            <a:prstGeom prst="rect">
              <a:avLst/>
            </a:prstGeom>
          </p:spPr>
        </p:pic>
      </p:grpSp>
    </p:spTree>
    <p:extLst>
      <p:ext uri="{BB962C8B-B14F-4D97-AF65-F5344CB8AC3E}">
        <p14:creationId xmlns:p14="http://schemas.microsoft.com/office/powerpoint/2010/main" val="130462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16E036-3D79-2143-B420-847B4F478701}"/>
              </a:ext>
            </a:extLst>
          </p:cNvPr>
          <p:cNvPicPr>
            <a:picLocks noChangeAspect="1"/>
          </p:cNvPicPr>
          <p:nvPr/>
        </p:nvPicPr>
        <p:blipFill rotWithShape="1">
          <a:blip r:embed="rId3"/>
          <a:srcRect l="6284" r="6284"/>
          <a:stretch/>
        </p:blipFill>
        <p:spPr>
          <a:xfrm>
            <a:off x="0" y="0"/>
            <a:ext cx="12192000" cy="6972300"/>
          </a:xfrm>
          <a:prstGeom prst="rect">
            <a:avLst/>
          </a:prstGeom>
        </p:spPr>
      </p:pic>
      <p:sp>
        <p:nvSpPr>
          <p:cNvPr id="4" name="TextBox 3">
            <a:extLst>
              <a:ext uri="{FF2B5EF4-FFF2-40B4-BE49-F238E27FC236}">
                <a16:creationId xmlns:a16="http://schemas.microsoft.com/office/drawing/2014/main" id="{B2738E10-12F2-5A48-8B42-17EF5D5F6E3A}"/>
              </a:ext>
            </a:extLst>
          </p:cNvPr>
          <p:cNvSpPr txBox="1"/>
          <p:nvPr/>
        </p:nvSpPr>
        <p:spPr>
          <a:xfrm>
            <a:off x="6417128" y="4914900"/>
            <a:ext cx="1664110" cy="769441"/>
          </a:xfrm>
          <a:prstGeom prst="rect">
            <a:avLst/>
          </a:prstGeom>
          <a:noFill/>
        </p:spPr>
        <p:txBody>
          <a:bodyPr wrap="none" rtlCol="0">
            <a:spAutoFit/>
          </a:bodyPr>
          <a:lstStyle/>
          <a:p>
            <a:r>
              <a:rPr lang="en-US" sz="4400" dirty="0">
                <a:solidFill>
                  <a:schemeClr val="bg1"/>
                </a:solidFill>
              </a:rPr>
              <a:t>Wallet</a:t>
            </a:r>
          </a:p>
        </p:txBody>
      </p:sp>
    </p:spTree>
    <p:extLst>
      <p:ext uri="{BB962C8B-B14F-4D97-AF65-F5344CB8AC3E}">
        <p14:creationId xmlns:p14="http://schemas.microsoft.com/office/powerpoint/2010/main" val="4655470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68DF44-6A38-DA41-B0EE-3EB53A392E32}"/>
              </a:ext>
            </a:extLst>
          </p:cNvPr>
          <p:cNvPicPr>
            <a:picLocks noChangeAspect="1"/>
          </p:cNvPicPr>
          <p:nvPr/>
        </p:nvPicPr>
        <p:blipFill>
          <a:blip r:embed="rId3"/>
          <a:stretch>
            <a:fillRect/>
          </a:stretch>
        </p:blipFill>
        <p:spPr>
          <a:xfrm>
            <a:off x="0" y="320538"/>
            <a:ext cx="12192000" cy="6216924"/>
          </a:xfrm>
          <a:prstGeom prst="rect">
            <a:avLst/>
          </a:prstGeom>
        </p:spPr>
      </p:pic>
    </p:spTree>
    <p:extLst>
      <p:ext uri="{BB962C8B-B14F-4D97-AF65-F5344CB8AC3E}">
        <p14:creationId xmlns:p14="http://schemas.microsoft.com/office/powerpoint/2010/main" val="3863259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365354-BB0E-094A-BE5A-271270CA90AC}"/>
              </a:ext>
            </a:extLst>
          </p:cNvPr>
          <p:cNvPicPr>
            <a:picLocks noChangeAspect="1"/>
          </p:cNvPicPr>
          <p:nvPr/>
        </p:nvPicPr>
        <p:blipFill>
          <a:blip r:embed="rId3"/>
          <a:stretch>
            <a:fillRect/>
          </a:stretch>
        </p:blipFill>
        <p:spPr>
          <a:xfrm>
            <a:off x="4360999" y="0"/>
            <a:ext cx="3470002" cy="7025333"/>
          </a:xfrm>
          <a:prstGeom prst="rect">
            <a:avLst/>
          </a:prstGeom>
        </p:spPr>
      </p:pic>
      <p:pic>
        <p:nvPicPr>
          <p:cNvPr id="5" name="Picture 4">
            <a:extLst>
              <a:ext uri="{FF2B5EF4-FFF2-40B4-BE49-F238E27FC236}">
                <a16:creationId xmlns:a16="http://schemas.microsoft.com/office/drawing/2014/main" id="{95F50E8D-2222-704D-ADEF-54710ECA0280}"/>
              </a:ext>
            </a:extLst>
          </p:cNvPr>
          <p:cNvPicPr>
            <a:picLocks noChangeAspect="1"/>
          </p:cNvPicPr>
          <p:nvPr/>
        </p:nvPicPr>
        <p:blipFill>
          <a:blip r:embed="rId4"/>
          <a:stretch>
            <a:fillRect/>
          </a:stretch>
        </p:blipFill>
        <p:spPr>
          <a:xfrm>
            <a:off x="6467021" y="4531179"/>
            <a:ext cx="825500" cy="800100"/>
          </a:xfrm>
          <a:prstGeom prst="rect">
            <a:avLst/>
          </a:prstGeom>
        </p:spPr>
      </p:pic>
      <p:pic>
        <p:nvPicPr>
          <p:cNvPr id="6" name="Picture 5">
            <a:extLst>
              <a:ext uri="{FF2B5EF4-FFF2-40B4-BE49-F238E27FC236}">
                <a16:creationId xmlns:a16="http://schemas.microsoft.com/office/drawing/2014/main" id="{359CB12D-9D19-3F4B-8258-3B57E7C65CA8}"/>
              </a:ext>
            </a:extLst>
          </p:cNvPr>
          <p:cNvPicPr>
            <a:picLocks noChangeAspect="1"/>
          </p:cNvPicPr>
          <p:nvPr/>
        </p:nvPicPr>
        <p:blipFill>
          <a:blip r:embed="rId5"/>
          <a:stretch>
            <a:fillRect/>
          </a:stretch>
        </p:blipFill>
        <p:spPr>
          <a:xfrm>
            <a:off x="850719" y="1760220"/>
            <a:ext cx="2971800" cy="2971800"/>
          </a:xfrm>
          <a:prstGeom prst="rect">
            <a:avLst/>
          </a:prstGeom>
        </p:spPr>
      </p:pic>
    </p:spTree>
    <p:extLst>
      <p:ext uri="{BB962C8B-B14F-4D97-AF65-F5344CB8AC3E}">
        <p14:creationId xmlns:p14="http://schemas.microsoft.com/office/powerpoint/2010/main" val="17790644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C68EA-9139-3841-8B37-A97C3F9358C9}"/>
              </a:ext>
            </a:extLst>
          </p:cNvPr>
          <p:cNvPicPr>
            <a:picLocks noChangeAspect="1"/>
          </p:cNvPicPr>
          <p:nvPr/>
        </p:nvPicPr>
        <p:blipFill>
          <a:blip r:embed="rId3"/>
          <a:stretch>
            <a:fillRect/>
          </a:stretch>
        </p:blipFill>
        <p:spPr>
          <a:xfrm>
            <a:off x="0" y="192418"/>
            <a:ext cx="12192000" cy="6473163"/>
          </a:xfrm>
          <a:prstGeom prst="rect">
            <a:avLst/>
          </a:prstGeom>
        </p:spPr>
      </p:pic>
    </p:spTree>
    <p:extLst>
      <p:ext uri="{BB962C8B-B14F-4D97-AF65-F5344CB8AC3E}">
        <p14:creationId xmlns:p14="http://schemas.microsoft.com/office/powerpoint/2010/main" val="832994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56D7B-5933-6C42-A9F8-74495912C7A7}"/>
              </a:ext>
            </a:extLst>
          </p:cNvPr>
          <p:cNvPicPr>
            <a:picLocks noChangeAspect="1"/>
          </p:cNvPicPr>
          <p:nvPr/>
        </p:nvPicPr>
        <p:blipFill rotWithShape="1">
          <a:blip r:embed="rId3"/>
          <a:srcRect l="30394" r="33492"/>
          <a:stretch/>
        </p:blipFill>
        <p:spPr>
          <a:xfrm>
            <a:off x="7001691" y="0"/>
            <a:ext cx="3095897" cy="6858000"/>
          </a:xfrm>
          <a:prstGeom prst="rect">
            <a:avLst/>
          </a:prstGeom>
        </p:spPr>
      </p:pic>
      <p:sp>
        <p:nvSpPr>
          <p:cNvPr id="4" name="TextBox 3">
            <a:extLst>
              <a:ext uri="{FF2B5EF4-FFF2-40B4-BE49-F238E27FC236}">
                <a16:creationId xmlns:a16="http://schemas.microsoft.com/office/drawing/2014/main" id="{A9F59D55-139F-DB44-AA43-27425AF0BDA4}"/>
              </a:ext>
            </a:extLst>
          </p:cNvPr>
          <p:cNvSpPr txBox="1"/>
          <p:nvPr/>
        </p:nvSpPr>
        <p:spPr>
          <a:xfrm>
            <a:off x="8049245" y="5995851"/>
            <a:ext cx="1000787" cy="369332"/>
          </a:xfrm>
          <a:prstGeom prst="rect">
            <a:avLst/>
          </a:prstGeom>
          <a:noFill/>
        </p:spPr>
        <p:txBody>
          <a:bodyPr wrap="none" rtlCol="0">
            <a:spAutoFit/>
          </a:bodyPr>
          <a:lstStyle/>
          <a:p>
            <a:r>
              <a:rPr lang="en-US" dirty="0"/>
              <a:t>Gateway</a:t>
            </a:r>
          </a:p>
        </p:txBody>
      </p:sp>
      <p:pic>
        <p:nvPicPr>
          <p:cNvPr id="8" name="Picture 7" descr="Keith's Space: The True Cost of Freedom">
            <a:extLst>
              <a:ext uri="{FF2B5EF4-FFF2-40B4-BE49-F238E27FC236}">
                <a16:creationId xmlns:a16="http://schemas.microsoft.com/office/drawing/2014/main" id="{890AAAE2-B24B-2D4E-BE4C-491056B1B32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71500" y="1917329"/>
            <a:ext cx="4771209" cy="3023341"/>
          </a:xfrm>
          <a:prstGeom prst="rect">
            <a:avLst/>
          </a:prstGeom>
        </p:spPr>
      </p:pic>
      <p:sp>
        <p:nvSpPr>
          <p:cNvPr id="10" name="Right Arrow 9">
            <a:extLst>
              <a:ext uri="{FF2B5EF4-FFF2-40B4-BE49-F238E27FC236}">
                <a16:creationId xmlns:a16="http://schemas.microsoft.com/office/drawing/2014/main" id="{A5C82FE0-9652-C849-B24C-B75EC542C702}"/>
              </a:ext>
            </a:extLst>
          </p:cNvPr>
          <p:cNvSpPr/>
          <p:nvPr/>
        </p:nvSpPr>
        <p:spPr>
          <a:xfrm>
            <a:off x="5682996" y="3186683"/>
            <a:ext cx="978408"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858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5FE0C9-1E82-544B-AD08-05F171F633E2}"/>
              </a:ext>
            </a:extLst>
          </p:cNvPr>
          <p:cNvPicPr>
            <a:picLocks noChangeAspect="1"/>
          </p:cNvPicPr>
          <p:nvPr/>
        </p:nvPicPr>
        <p:blipFill rotWithShape="1">
          <a:blip r:embed="rId3"/>
          <a:srcRect l="1817" r="1817"/>
          <a:stretch/>
        </p:blipFill>
        <p:spPr>
          <a:xfrm>
            <a:off x="0" y="0"/>
            <a:ext cx="12192000" cy="6858000"/>
          </a:xfrm>
          <a:prstGeom prst="rect">
            <a:avLst/>
          </a:prstGeom>
        </p:spPr>
      </p:pic>
      <p:sp>
        <p:nvSpPr>
          <p:cNvPr id="4" name="TextBox 3">
            <a:extLst>
              <a:ext uri="{FF2B5EF4-FFF2-40B4-BE49-F238E27FC236}">
                <a16:creationId xmlns:a16="http://schemas.microsoft.com/office/drawing/2014/main" id="{0C07CAAE-599B-7548-9DDF-469724CACBDB}"/>
              </a:ext>
            </a:extLst>
          </p:cNvPr>
          <p:cNvSpPr txBox="1"/>
          <p:nvPr/>
        </p:nvSpPr>
        <p:spPr>
          <a:xfrm>
            <a:off x="4160951" y="4937761"/>
            <a:ext cx="3870098" cy="1446550"/>
          </a:xfrm>
          <a:prstGeom prst="rect">
            <a:avLst/>
          </a:prstGeom>
          <a:noFill/>
        </p:spPr>
        <p:txBody>
          <a:bodyPr wrap="none" rtlCol="0">
            <a:spAutoFit/>
          </a:bodyPr>
          <a:lstStyle/>
          <a:p>
            <a:pPr algn="ctr"/>
            <a:r>
              <a:rPr lang="en-US" sz="4400" dirty="0">
                <a:solidFill>
                  <a:schemeClr val="bg1"/>
                </a:solidFill>
              </a:rPr>
              <a:t>Eliminate </a:t>
            </a:r>
          </a:p>
          <a:p>
            <a:pPr algn="ctr"/>
            <a:r>
              <a:rPr lang="en-US" sz="4400" dirty="0">
                <a:solidFill>
                  <a:schemeClr val="bg1"/>
                </a:solidFill>
              </a:rPr>
              <a:t>Traditional Fees</a:t>
            </a:r>
          </a:p>
        </p:txBody>
      </p:sp>
    </p:spTree>
    <p:extLst>
      <p:ext uri="{BB962C8B-B14F-4D97-AF65-F5344CB8AC3E}">
        <p14:creationId xmlns:p14="http://schemas.microsoft.com/office/powerpoint/2010/main" val="1673164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5EB1D-2306-B84F-92CB-C73EF9988A9E}"/>
              </a:ext>
            </a:extLst>
          </p:cNvPr>
          <p:cNvSpPr>
            <a:spLocks noGrp="1"/>
          </p:cNvSpPr>
          <p:nvPr>
            <p:ph type="title"/>
          </p:nvPr>
        </p:nvSpPr>
        <p:spPr/>
        <p:txBody>
          <a:bodyPr/>
          <a:lstStyle/>
          <a:p>
            <a:r>
              <a:rPr lang="en-US" dirty="0"/>
              <a:t>Customer support</a:t>
            </a:r>
          </a:p>
        </p:txBody>
      </p:sp>
      <p:sp>
        <p:nvSpPr>
          <p:cNvPr id="3" name="Content Placeholder 2">
            <a:extLst>
              <a:ext uri="{FF2B5EF4-FFF2-40B4-BE49-F238E27FC236}">
                <a16:creationId xmlns:a16="http://schemas.microsoft.com/office/drawing/2014/main" id="{E85D0074-9776-5041-9876-6600C7ADE83F}"/>
              </a:ext>
            </a:extLst>
          </p:cNvPr>
          <p:cNvSpPr>
            <a:spLocks noGrp="1"/>
          </p:cNvSpPr>
          <p:nvPr>
            <p:ph idx="1"/>
          </p:nvPr>
        </p:nvSpPr>
        <p:spPr/>
        <p:txBody>
          <a:bodyPr/>
          <a:lstStyle/>
          <a:p>
            <a:r>
              <a:rPr lang="en-US" dirty="0"/>
              <a:t>There will be customer support</a:t>
            </a:r>
          </a:p>
          <a:p>
            <a:r>
              <a:rPr lang="en-US" dirty="0"/>
              <a:t>Support if you are hacked</a:t>
            </a:r>
          </a:p>
          <a:p>
            <a:r>
              <a:rPr lang="en-US" dirty="0"/>
              <a:t>Support if you are locked out</a:t>
            </a:r>
          </a:p>
          <a:p>
            <a:r>
              <a:rPr lang="en-US" dirty="0"/>
              <a:t>Calibra manages keys</a:t>
            </a:r>
          </a:p>
        </p:txBody>
      </p:sp>
    </p:spTree>
    <p:extLst>
      <p:ext uri="{BB962C8B-B14F-4D97-AF65-F5344CB8AC3E}">
        <p14:creationId xmlns:p14="http://schemas.microsoft.com/office/powerpoint/2010/main" val="1082853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3781969" y="2459504"/>
            <a:ext cx="4628062" cy="1938992"/>
          </a:xfrm>
          <a:prstGeom prst="rect">
            <a:avLst/>
          </a:prstGeom>
          <a:noFill/>
        </p:spPr>
        <p:txBody>
          <a:bodyPr wrap="none" rtlCol="0">
            <a:spAutoFit/>
          </a:bodyPr>
          <a:lstStyle/>
          <a:p>
            <a:r>
              <a:rPr lang="en-US" sz="12000" dirty="0"/>
              <a:t>Privacy</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3178173" y="300504"/>
            <a:ext cx="3378200" cy="2489200"/>
          </a:xfrm>
          <a:prstGeom prst="rect">
            <a:avLst/>
          </a:prstGeom>
        </p:spPr>
      </p:pic>
      <p:pic>
        <p:nvPicPr>
          <p:cNvPr id="8" name="Picture 7" descr="File:Data privacy.svg - Wikimedia Commons">
            <a:extLst>
              <a:ext uri="{FF2B5EF4-FFF2-40B4-BE49-F238E27FC236}">
                <a16:creationId xmlns:a16="http://schemas.microsoft.com/office/drawing/2014/main" id="{C3AC8FD5-9B12-BC4F-BC18-D226FB31FD3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556373" y="630705"/>
            <a:ext cx="1828800" cy="1828800"/>
          </a:xfrm>
          <a:prstGeom prst="rect">
            <a:avLst/>
          </a:prstGeom>
        </p:spPr>
      </p:pic>
    </p:spTree>
    <p:extLst>
      <p:ext uri="{BB962C8B-B14F-4D97-AF65-F5344CB8AC3E}">
        <p14:creationId xmlns:p14="http://schemas.microsoft.com/office/powerpoint/2010/main" val="1344697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0AA34-BD4F-2B40-9479-3BA9B2F68DD2}"/>
              </a:ext>
            </a:extLst>
          </p:cNvPr>
          <p:cNvSpPr>
            <a:spLocks noGrp="1"/>
          </p:cNvSpPr>
          <p:nvPr>
            <p:ph type="title"/>
          </p:nvPr>
        </p:nvSpPr>
        <p:spPr/>
        <p:txBody>
          <a:bodyPr/>
          <a:lstStyle/>
          <a:p>
            <a:r>
              <a:rPr lang="en-US" dirty="0"/>
              <a:t>Calibra</a:t>
            </a:r>
          </a:p>
        </p:txBody>
      </p:sp>
      <p:sp>
        <p:nvSpPr>
          <p:cNvPr id="3" name="Content Placeholder 2">
            <a:extLst>
              <a:ext uri="{FF2B5EF4-FFF2-40B4-BE49-F238E27FC236}">
                <a16:creationId xmlns:a16="http://schemas.microsoft.com/office/drawing/2014/main" id="{CD078DAB-E8B7-F543-A2B6-0DD593AAF3A6}"/>
              </a:ext>
            </a:extLst>
          </p:cNvPr>
          <p:cNvSpPr>
            <a:spLocks noGrp="1"/>
          </p:cNvSpPr>
          <p:nvPr>
            <p:ph idx="1"/>
          </p:nvPr>
        </p:nvSpPr>
        <p:spPr/>
        <p:txBody>
          <a:bodyPr/>
          <a:lstStyle/>
          <a:p>
            <a:r>
              <a:rPr lang="en-US" dirty="0"/>
              <a:t>Keeps blockchain transactions separate from FB</a:t>
            </a:r>
          </a:p>
          <a:p>
            <a:r>
              <a:rPr lang="en-US" dirty="0"/>
              <a:t>No ad targeting </a:t>
            </a:r>
          </a:p>
          <a:p>
            <a:r>
              <a:rPr lang="en-US" dirty="0"/>
              <a:t>Identity not tied to blockchain transactions</a:t>
            </a:r>
          </a:p>
          <a:p>
            <a:endParaRPr lang="en-US" dirty="0"/>
          </a:p>
        </p:txBody>
      </p:sp>
    </p:spTree>
    <p:extLst>
      <p:ext uri="{BB962C8B-B14F-4D97-AF65-F5344CB8AC3E}">
        <p14:creationId xmlns:p14="http://schemas.microsoft.com/office/powerpoint/2010/main" val="3287338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F929-E6DA-0A4B-8DC7-E4AD24572EF3}"/>
              </a:ext>
            </a:extLst>
          </p:cNvPr>
          <p:cNvSpPr>
            <a:spLocks noGrp="1"/>
          </p:cNvSpPr>
          <p:nvPr>
            <p:ph type="title"/>
          </p:nvPr>
        </p:nvSpPr>
        <p:spPr/>
        <p:txBody>
          <a:bodyPr/>
          <a:lstStyle/>
          <a:p>
            <a:r>
              <a:rPr lang="en-US" dirty="0"/>
              <a:t>Disruption</a:t>
            </a:r>
          </a:p>
        </p:txBody>
      </p:sp>
      <p:sp>
        <p:nvSpPr>
          <p:cNvPr id="3" name="Content Placeholder 2">
            <a:extLst>
              <a:ext uri="{FF2B5EF4-FFF2-40B4-BE49-F238E27FC236}">
                <a16:creationId xmlns:a16="http://schemas.microsoft.com/office/drawing/2014/main" id="{33391FB8-191B-994E-837C-4267C5D6C66E}"/>
              </a:ext>
            </a:extLst>
          </p:cNvPr>
          <p:cNvSpPr>
            <a:spLocks noGrp="1"/>
          </p:cNvSpPr>
          <p:nvPr>
            <p:ph idx="1"/>
          </p:nvPr>
        </p:nvSpPr>
        <p:spPr/>
        <p:txBody>
          <a:bodyPr/>
          <a:lstStyle/>
          <a:p>
            <a:r>
              <a:rPr lang="en-US" dirty="0"/>
              <a:t>Realization of blockchain dream</a:t>
            </a:r>
          </a:p>
          <a:p>
            <a:r>
              <a:rPr lang="en-US" dirty="0"/>
              <a:t>Disrupt how things are bought and sold</a:t>
            </a:r>
          </a:p>
          <a:p>
            <a:pPr lvl="1"/>
            <a:r>
              <a:rPr lang="en-US" dirty="0"/>
              <a:t>No trusted intermediaries</a:t>
            </a:r>
          </a:p>
          <a:p>
            <a:pPr lvl="1"/>
            <a:r>
              <a:rPr lang="en-US" dirty="0"/>
              <a:t>No fees – or lower fees</a:t>
            </a:r>
          </a:p>
          <a:p>
            <a:pPr lvl="1"/>
            <a:r>
              <a:rPr lang="en-US" dirty="0"/>
              <a:t>Real time – near real time</a:t>
            </a:r>
          </a:p>
          <a:p>
            <a:pPr lvl="1"/>
            <a:endParaRPr lang="en-US" dirty="0"/>
          </a:p>
          <a:p>
            <a:endParaRPr lang="en-US" dirty="0"/>
          </a:p>
        </p:txBody>
      </p:sp>
    </p:spTree>
    <p:extLst>
      <p:ext uri="{BB962C8B-B14F-4D97-AF65-F5344CB8AC3E}">
        <p14:creationId xmlns:p14="http://schemas.microsoft.com/office/powerpoint/2010/main" val="33982960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D0BF-EFAF-9046-8BA3-B06F878691BA}"/>
              </a:ext>
            </a:extLst>
          </p:cNvPr>
          <p:cNvSpPr>
            <a:spLocks noGrp="1"/>
          </p:cNvSpPr>
          <p:nvPr>
            <p:ph type="title"/>
          </p:nvPr>
        </p:nvSpPr>
        <p:spPr/>
        <p:txBody>
          <a:bodyPr/>
          <a:lstStyle/>
          <a:p>
            <a:r>
              <a:rPr lang="en-US" dirty="0"/>
              <a:t>FB</a:t>
            </a:r>
          </a:p>
        </p:txBody>
      </p:sp>
      <p:sp>
        <p:nvSpPr>
          <p:cNvPr id="3" name="Content Placeholder 2">
            <a:extLst>
              <a:ext uri="{FF2B5EF4-FFF2-40B4-BE49-F238E27FC236}">
                <a16:creationId xmlns:a16="http://schemas.microsoft.com/office/drawing/2014/main" id="{2308A5B1-6A39-954B-A6ED-AC9B92C03BDA}"/>
              </a:ext>
            </a:extLst>
          </p:cNvPr>
          <p:cNvSpPr>
            <a:spLocks noGrp="1"/>
          </p:cNvSpPr>
          <p:nvPr>
            <p:ph idx="1"/>
          </p:nvPr>
        </p:nvSpPr>
        <p:spPr/>
        <p:txBody>
          <a:bodyPr/>
          <a:lstStyle/>
          <a:p>
            <a:r>
              <a:rPr lang="en-US" dirty="0"/>
              <a:t>Importing contacts is optional</a:t>
            </a:r>
          </a:p>
          <a:p>
            <a:r>
              <a:rPr lang="en-US" dirty="0"/>
              <a:t>Transactions data not shared with FB</a:t>
            </a:r>
          </a:p>
          <a:p>
            <a:r>
              <a:rPr lang="en-US" dirty="0"/>
              <a:t>Not used to:</a:t>
            </a:r>
          </a:p>
          <a:p>
            <a:pPr lvl="1"/>
            <a:r>
              <a:rPr lang="en-US" dirty="0"/>
              <a:t>Target adds</a:t>
            </a:r>
          </a:p>
          <a:p>
            <a:pPr lvl="1"/>
            <a:r>
              <a:rPr lang="en-US" dirty="0"/>
              <a:t>Rank news feed</a:t>
            </a:r>
          </a:p>
          <a:p>
            <a:r>
              <a:rPr lang="en-US" dirty="0"/>
              <a:t>FB account not needed to join</a:t>
            </a:r>
          </a:p>
          <a:p>
            <a:endParaRPr lang="en-US" dirty="0"/>
          </a:p>
        </p:txBody>
      </p:sp>
    </p:spTree>
    <p:extLst>
      <p:ext uri="{BB962C8B-B14F-4D97-AF65-F5344CB8AC3E}">
        <p14:creationId xmlns:p14="http://schemas.microsoft.com/office/powerpoint/2010/main" val="992745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D8C5-98E8-1A42-AAA0-C1F51AD1FF29}"/>
              </a:ext>
            </a:extLst>
          </p:cNvPr>
          <p:cNvSpPr>
            <a:spLocks noGrp="1"/>
          </p:cNvSpPr>
          <p:nvPr>
            <p:ph type="title"/>
          </p:nvPr>
        </p:nvSpPr>
        <p:spPr/>
        <p:txBody>
          <a:bodyPr/>
          <a:lstStyle/>
          <a:p>
            <a:r>
              <a:rPr lang="en-US" dirty="0"/>
              <a:t>Platform is open</a:t>
            </a:r>
          </a:p>
        </p:txBody>
      </p:sp>
      <p:sp>
        <p:nvSpPr>
          <p:cNvPr id="3" name="Content Placeholder 2">
            <a:extLst>
              <a:ext uri="{FF2B5EF4-FFF2-40B4-BE49-F238E27FC236}">
                <a16:creationId xmlns:a16="http://schemas.microsoft.com/office/drawing/2014/main" id="{50D14E77-7456-6C4B-9FFA-3049CADA0DD2}"/>
              </a:ext>
            </a:extLst>
          </p:cNvPr>
          <p:cNvSpPr>
            <a:spLocks noGrp="1"/>
          </p:cNvSpPr>
          <p:nvPr>
            <p:ph idx="1"/>
          </p:nvPr>
        </p:nvSpPr>
        <p:spPr/>
        <p:txBody>
          <a:bodyPr/>
          <a:lstStyle/>
          <a:p>
            <a:r>
              <a:rPr lang="en-US" dirty="0"/>
              <a:t>3</a:t>
            </a:r>
            <a:r>
              <a:rPr lang="en-US" baseline="30000" dirty="0"/>
              <a:t>rd</a:t>
            </a:r>
            <a:r>
              <a:rPr lang="en-US" dirty="0"/>
              <a:t> party ethical behavior</a:t>
            </a:r>
          </a:p>
          <a:p>
            <a:r>
              <a:rPr lang="en-US" dirty="0"/>
              <a:t>Policing developer ecosystem can be difficult</a:t>
            </a:r>
          </a:p>
          <a:p>
            <a:pPr lvl="1"/>
            <a:r>
              <a:rPr lang="en-US" dirty="0"/>
              <a:t>Android ecosystem</a:t>
            </a:r>
          </a:p>
          <a:p>
            <a:r>
              <a:rPr lang="en-US" dirty="0"/>
              <a:t>Cambridge Analytica</a:t>
            </a:r>
          </a:p>
          <a:p>
            <a:endParaRPr lang="en-US" dirty="0"/>
          </a:p>
        </p:txBody>
      </p:sp>
    </p:spTree>
    <p:extLst>
      <p:ext uri="{BB962C8B-B14F-4D97-AF65-F5344CB8AC3E}">
        <p14:creationId xmlns:p14="http://schemas.microsoft.com/office/powerpoint/2010/main" val="10383871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DA7D-64BE-4F4A-A93C-D121EED0757A}"/>
              </a:ext>
            </a:extLst>
          </p:cNvPr>
          <p:cNvSpPr>
            <a:spLocks noGrp="1"/>
          </p:cNvSpPr>
          <p:nvPr>
            <p:ph type="title"/>
          </p:nvPr>
        </p:nvSpPr>
        <p:spPr/>
        <p:txBody>
          <a:bodyPr/>
          <a:lstStyle/>
          <a:p>
            <a:r>
              <a:rPr lang="en-US" dirty="0"/>
              <a:t>Decentralized</a:t>
            </a:r>
          </a:p>
        </p:txBody>
      </p:sp>
      <p:sp>
        <p:nvSpPr>
          <p:cNvPr id="3" name="Content Placeholder 2">
            <a:extLst>
              <a:ext uri="{FF2B5EF4-FFF2-40B4-BE49-F238E27FC236}">
                <a16:creationId xmlns:a16="http://schemas.microsoft.com/office/drawing/2014/main" id="{AB0ACCD4-6C2A-DB42-8FCD-165ECC12F242}"/>
              </a:ext>
            </a:extLst>
          </p:cNvPr>
          <p:cNvSpPr>
            <a:spLocks noGrp="1"/>
          </p:cNvSpPr>
          <p:nvPr>
            <p:ph idx="1"/>
          </p:nvPr>
        </p:nvSpPr>
        <p:spPr/>
        <p:txBody>
          <a:bodyPr/>
          <a:lstStyle/>
          <a:p>
            <a:r>
              <a:rPr lang="en-US" dirty="0"/>
              <a:t>Not like public blockchain</a:t>
            </a:r>
          </a:p>
          <a:p>
            <a:r>
              <a:rPr lang="en-US" dirty="0"/>
              <a:t>Club model (100 members)</a:t>
            </a:r>
          </a:p>
        </p:txBody>
      </p:sp>
    </p:spTree>
    <p:extLst>
      <p:ext uri="{BB962C8B-B14F-4D97-AF65-F5344CB8AC3E}">
        <p14:creationId xmlns:p14="http://schemas.microsoft.com/office/powerpoint/2010/main" val="2906397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1542638" y="2544803"/>
            <a:ext cx="9106724" cy="3046988"/>
          </a:xfrm>
          <a:prstGeom prst="rect">
            <a:avLst/>
          </a:prstGeom>
          <a:noFill/>
        </p:spPr>
        <p:txBody>
          <a:bodyPr wrap="none" rtlCol="0">
            <a:spAutoFit/>
          </a:bodyPr>
          <a:lstStyle/>
          <a:p>
            <a:pPr algn="ctr"/>
            <a:r>
              <a:rPr lang="en-US" sz="9600" dirty="0"/>
              <a:t>Possible Revenue </a:t>
            </a:r>
          </a:p>
          <a:p>
            <a:pPr algn="ctr"/>
            <a:r>
              <a:rPr lang="en-US" sz="9600" dirty="0"/>
              <a:t>Sources</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2"/>
          <a:stretch>
            <a:fillRect/>
          </a:stretch>
        </p:blipFill>
        <p:spPr>
          <a:xfrm>
            <a:off x="3178173" y="300504"/>
            <a:ext cx="3378200" cy="2489200"/>
          </a:xfrm>
          <a:prstGeom prst="rect">
            <a:avLst/>
          </a:prstGeom>
        </p:spPr>
      </p:pic>
      <p:pic>
        <p:nvPicPr>
          <p:cNvPr id="5" name="Picture 4" descr="Coins PNG Transparent Images | PNG All">
            <a:extLst>
              <a:ext uri="{FF2B5EF4-FFF2-40B4-BE49-F238E27FC236}">
                <a16:creationId xmlns:a16="http://schemas.microsoft.com/office/drawing/2014/main" id="{2329CAE4-C95D-5F4F-950B-CEF1A609355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6696" b="8869"/>
          <a:stretch/>
        </p:blipFill>
        <p:spPr>
          <a:xfrm>
            <a:off x="6096000" y="557937"/>
            <a:ext cx="3325836" cy="1828800"/>
          </a:xfrm>
          <a:prstGeom prst="rect">
            <a:avLst/>
          </a:prstGeom>
        </p:spPr>
      </p:pic>
    </p:spTree>
    <p:extLst>
      <p:ext uri="{BB962C8B-B14F-4D97-AF65-F5344CB8AC3E}">
        <p14:creationId xmlns:p14="http://schemas.microsoft.com/office/powerpoint/2010/main" val="18732624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E3C6-DE47-C94A-A94A-552328BE361C}"/>
              </a:ext>
            </a:extLst>
          </p:cNvPr>
          <p:cNvSpPr>
            <a:spLocks noGrp="1"/>
          </p:cNvSpPr>
          <p:nvPr>
            <p:ph type="title"/>
          </p:nvPr>
        </p:nvSpPr>
        <p:spPr/>
        <p:txBody>
          <a:bodyPr/>
          <a:lstStyle/>
          <a:p>
            <a:r>
              <a:rPr lang="en-US" dirty="0"/>
              <a:t>Interest</a:t>
            </a:r>
          </a:p>
        </p:txBody>
      </p:sp>
      <p:sp>
        <p:nvSpPr>
          <p:cNvPr id="3" name="Content Placeholder 2">
            <a:extLst>
              <a:ext uri="{FF2B5EF4-FFF2-40B4-BE49-F238E27FC236}">
                <a16:creationId xmlns:a16="http://schemas.microsoft.com/office/drawing/2014/main" id="{1A41B018-F9AD-5746-898A-8E518F1D25C9}"/>
              </a:ext>
            </a:extLst>
          </p:cNvPr>
          <p:cNvSpPr>
            <a:spLocks noGrp="1"/>
          </p:cNvSpPr>
          <p:nvPr>
            <p:ph idx="1"/>
          </p:nvPr>
        </p:nvSpPr>
        <p:spPr/>
        <p:txBody>
          <a:bodyPr>
            <a:normAutofit/>
          </a:bodyPr>
          <a:lstStyle/>
          <a:p>
            <a:r>
              <a:rPr lang="en-US" dirty="0"/>
              <a:t>- It will earn a share of interest earned on the Libra Reserve of traditional currencies it holds as collateral for Libra that could mount into the billions if Libra becomes popular.</a:t>
            </a:r>
          </a:p>
        </p:txBody>
      </p:sp>
    </p:spTree>
    <p:extLst>
      <p:ext uri="{BB962C8B-B14F-4D97-AF65-F5344CB8AC3E}">
        <p14:creationId xmlns:p14="http://schemas.microsoft.com/office/powerpoint/2010/main" val="1119563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9C80-89B2-B746-9449-92F00D2C2624}"/>
              </a:ext>
            </a:extLst>
          </p:cNvPr>
          <p:cNvSpPr>
            <a:spLocks noGrp="1"/>
          </p:cNvSpPr>
          <p:nvPr>
            <p:ph type="title"/>
          </p:nvPr>
        </p:nvSpPr>
        <p:spPr/>
        <p:txBody>
          <a:bodyPr/>
          <a:lstStyle/>
          <a:p>
            <a:r>
              <a:rPr lang="en-US" dirty="0"/>
              <a:t>Ad Sales Growth</a:t>
            </a:r>
          </a:p>
        </p:txBody>
      </p:sp>
      <p:sp>
        <p:nvSpPr>
          <p:cNvPr id="3" name="Content Placeholder 2">
            <a:extLst>
              <a:ext uri="{FF2B5EF4-FFF2-40B4-BE49-F238E27FC236}">
                <a16:creationId xmlns:a16="http://schemas.microsoft.com/office/drawing/2014/main" id="{9FE37DDB-94C1-E944-9CE0-48D9DC839614}"/>
              </a:ext>
            </a:extLst>
          </p:cNvPr>
          <p:cNvSpPr>
            <a:spLocks noGrp="1"/>
          </p:cNvSpPr>
          <p:nvPr>
            <p:ph idx="1"/>
          </p:nvPr>
        </p:nvSpPr>
        <p:spPr/>
        <p:txBody>
          <a:bodyPr>
            <a:normAutofit/>
          </a:bodyPr>
          <a:lstStyle/>
          <a:p>
            <a:r>
              <a:rPr lang="en-US" dirty="0"/>
              <a:t>- It will see Facebook ad sales grow if merchants seek to do more commerce over the internet because they can easily and cheaply accept online payments through Libra and therefore put marketing spend into those efficiently converting channels like Facebook and Google.</a:t>
            </a:r>
          </a:p>
        </p:txBody>
      </p:sp>
    </p:spTree>
    <p:extLst>
      <p:ext uri="{BB962C8B-B14F-4D97-AF65-F5344CB8AC3E}">
        <p14:creationId xmlns:p14="http://schemas.microsoft.com/office/powerpoint/2010/main" val="32523722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C18-4007-424C-A341-B7F988D3D5A2}"/>
              </a:ext>
            </a:extLst>
          </p:cNvPr>
          <p:cNvSpPr>
            <a:spLocks noGrp="1"/>
          </p:cNvSpPr>
          <p:nvPr>
            <p:ph type="title"/>
          </p:nvPr>
        </p:nvSpPr>
        <p:spPr/>
        <p:txBody>
          <a:bodyPr/>
          <a:lstStyle/>
          <a:p>
            <a:r>
              <a:rPr lang="en-US" dirty="0"/>
              <a:t>Additional Services</a:t>
            </a:r>
          </a:p>
        </p:txBody>
      </p:sp>
      <p:sp>
        <p:nvSpPr>
          <p:cNvPr id="3" name="Content Placeholder 2">
            <a:extLst>
              <a:ext uri="{FF2B5EF4-FFF2-40B4-BE49-F238E27FC236}">
                <a16:creationId xmlns:a16="http://schemas.microsoft.com/office/drawing/2014/main" id="{EC7A448C-DEBD-EE47-B8AC-AFC657BC3185}"/>
              </a:ext>
            </a:extLst>
          </p:cNvPr>
          <p:cNvSpPr>
            <a:spLocks noGrp="1"/>
          </p:cNvSpPr>
          <p:nvPr>
            <p:ph idx="1"/>
          </p:nvPr>
        </p:nvSpPr>
        <p:spPr/>
        <p:txBody>
          <a:bodyPr>
            <a:normAutofit/>
          </a:bodyPr>
          <a:lstStyle/>
          <a:p>
            <a:r>
              <a:rPr lang="en-US" dirty="0"/>
              <a:t>- It will try to sell additional financial services through Calibra, potentially including loans and credit where it could ask users to let it integrate their Facebook data to get a better rate, potentially decreasing defaults and earning Facebook larger margins than other players.</a:t>
            </a:r>
          </a:p>
        </p:txBody>
      </p:sp>
    </p:spTree>
    <p:extLst>
      <p:ext uri="{BB962C8B-B14F-4D97-AF65-F5344CB8AC3E}">
        <p14:creationId xmlns:p14="http://schemas.microsoft.com/office/powerpoint/2010/main" val="3141817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3065042" y="2644170"/>
            <a:ext cx="6061916" cy="1569660"/>
          </a:xfrm>
          <a:prstGeom prst="rect">
            <a:avLst/>
          </a:prstGeom>
          <a:noFill/>
        </p:spPr>
        <p:txBody>
          <a:bodyPr wrap="none" rtlCol="0">
            <a:spAutoFit/>
          </a:bodyPr>
          <a:lstStyle/>
          <a:p>
            <a:r>
              <a:rPr lang="en-US" sz="9600" dirty="0"/>
              <a:t>Size &amp; Scale</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3178173" y="300504"/>
            <a:ext cx="3378200" cy="2489200"/>
          </a:xfrm>
          <a:prstGeom prst="rect">
            <a:avLst/>
          </a:prstGeom>
        </p:spPr>
      </p:pic>
      <p:pic>
        <p:nvPicPr>
          <p:cNvPr id="8" name="Picture 7" descr="File:Globe icon Noun 132351 cc E19700.svg - Wikimedia Commons">
            <a:extLst>
              <a:ext uri="{FF2B5EF4-FFF2-40B4-BE49-F238E27FC236}">
                <a16:creationId xmlns:a16="http://schemas.microsoft.com/office/drawing/2014/main" id="{CA9D89CC-08FB-784D-8B46-3F539A1575A4}"/>
              </a:ext>
            </a:extLst>
          </p:cNvPr>
          <p:cNvPicPr>
            <a:picLocks noChangeAspect="1"/>
          </p:cNvPicPr>
          <p:nvPr/>
        </p:nvPicPr>
        <p:blipFill>
          <a:blip r:embed="rId4">
            <a:biLevel thresh="75000"/>
            <a:extLst>
              <a:ext uri="{837473B0-CC2E-450A-ABE3-18F120FF3D39}">
                <a1611:picAttrSrcUrl xmlns:a1611="http://schemas.microsoft.com/office/drawing/2016/11/main" r:id="rId5"/>
              </a:ext>
            </a:extLst>
          </a:blip>
          <a:stretch>
            <a:fillRect/>
          </a:stretch>
        </p:blipFill>
        <p:spPr>
          <a:xfrm>
            <a:off x="6096000" y="557937"/>
            <a:ext cx="1828800" cy="1828800"/>
          </a:xfrm>
          <a:prstGeom prst="rect">
            <a:avLst/>
          </a:prstGeom>
        </p:spPr>
      </p:pic>
    </p:spTree>
    <p:extLst>
      <p:ext uri="{BB962C8B-B14F-4D97-AF65-F5344CB8AC3E}">
        <p14:creationId xmlns:p14="http://schemas.microsoft.com/office/powerpoint/2010/main" val="738644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C68EA-9139-3841-8B37-A97C3F9358C9}"/>
              </a:ext>
            </a:extLst>
          </p:cNvPr>
          <p:cNvPicPr>
            <a:picLocks noChangeAspect="1"/>
          </p:cNvPicPr>
          <p:nvPr/>
        </p:nvPicPr>
        <p:blipFill>
          <a:blip r:embed="rId3"/>
          <a:stretch>
            <a:fillRect/>
          </a:stretch>
        </p:blipFill>
        <p:spPr>
          <a:xfrm>
            <a:off x="0" y="192418"/>
            <a:ext cx="12192000" cy="6473163"/>
          </a:xfrm>
          <a:prstGeom prst="rect">
            <a:avLst/>
          </a:prstGeom>
        </p:spPr>
      </p:pic>
    </p:spTree>
    <p:extLst>
      <p:ext uri="{BB962C8B-B14F-4D97-AF65-F5344CB8AC3E}">
        <p14:creationId xmlns:p14="http://schemas.microsoft.com/office/powerpoint/2010/main" val="30243083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D66AB-12D5-CF44-9BDC-1B3764023252}"/>
              </a:ext>
            </a:extLst>
          </p:cNvPr>
          <p:cNvPicPr>
            <a:picLocks noChangeAspect="1"/>
          </p:cNvPicPr>
          <p:nvPr/>
        </p:nvPicPr>
        <p:blipFill rotWithShape="1">
          <a:blip r:embed="rId3"/>
          <a:srcRect b="15294"/>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0C5E9E3-5BD2-8742-9A69-213007323B53}"/>
              </a:ext>
            </a:extLst>
          </p:cNvPr>
          <p:cNvSpPr/>
          <p:nvPr/>
        </p:nvSpPr>
        <p:spPr>
          <a:xfrm>
            <a:off x="1" y="0"/>
            <a:ext cx="12191999" cy="9144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1.7 billion unbanked</a:t>
            </a:r>
          </a:p>
        </p:txBody>
      </p:sp>
    </p:spTree>
    <p:extLst>
      <p:ext uri="{BB962C8B-B14F-4D97-AF65-F5344CB8AC3E}">
        <p14:creationId xmlns:p14="http://schemas.microsoft.com/office/powerpoint/2010/main" val="227965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F53F-1333-E241-9BB8-8985B5A09881}"/>
              </a:ext>
            </a:extLst>
          </p:cNvPr>
          <p:cNvSpPr>
            <a:spLocks noGrp="1"/>
          </p:cNvSpPr>
          <p:nvPr>
            <p:ph type="title"/>
          </p:nvPr>
        </p:nvSpPr>
        <p:spPr/>
        <p:txBody>
          <a:bodyPr/>
          <a:lstStyle/>
          <a:p>
            <a:r>
              <a:rPr lang="en-US" dirty="0"/>
              <a:t>Unbanked</a:t>
            </a:r>
          </a:p>
        </p:txBody>
      </p:sp>
      <p:sp>
        <p:nvSpPr>
          <p:cNvPr id="3" name="Content Placeholder 2">
            <a:extLst>
              <a:ext uri="{FF2B5EF4-FFF2-40B4-BE49-F238E27FC236}">
                <a16:creationId xmlns:a16="http://schemas.microsoft.com/office/drawing/2014/main" id="{1670C0FB-7B82-4C45-A8E1-728A950EB49C}"/>
              </a:ext>
            </a:extLst>
          </p:cNvPr>
          <p:cNvSpPr>
            <a:spLocks noGrp="1"/>
          </p:cNvSpPr>
          <p:nvPr>
            <p:ph idx="1"/>
          </p:nvPr>
        </p:nvSpPr>
        <p:spPr/>
        <p:txBody>
          <a:bodyPr/>
          <a:lstStyle/>
          <a:p>
            <a:r>
              <a:rPr lang="en-US" dirty="0"/>
              <a:t>1.7 Billion</a:t>
            </a:r>
          </a:p>
          <a:p>
            <a:r>
              <a:rPr lang="en-US" dirty="0"/>
              <a:t>It is too expensive to be poor</a:t>
            </a:r>
          </a:p>
          <a:p>
            <a:pPr lvl="1"/>
            <a:r>
              <a:rPr lang="en-US" dirty="0"/>
              <a:t>Everything costs more</a:t>
            </a:r>
          </a:p>
        </p:txBody>
      </p:sp>
    </p:spTree>
    <p:extLst>
      <p:ext uri="{BB962C8B-B14F-4D97-AF65-F5344CB8AC3E}">
        <p14:creationId xmlns:p14="http://schemas.microsoft.com/office/powerpoint/2010/main" val="23191536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97AA1"/>
        </a:solidFill>
        <a:effectLst/>
      </p:bgPr>
    </p:bg>
    <p:spTree>
      <p:nvGrpSpPr>
        <p:cNvPr id="1" name=""/>
        <p:cNvGrpSpPr/>
        <p:nvPr/>
      </p:nvGrpSpPr>
      <p:grpSpPr>
        <a:xfrm>
          <a:off x="0" y="0"/>
          <a:ext cx="0" cy="0"/>
          <a:chOff x="0" y="0"/>
          <a:chExt cx="0" cy="0"/>
        </a:xfrm>
      </p:grpSpPr>
      <p:pic>
        <p:nvPicPr>
          <p:cNvPr id="4" name="Picture 3" descr="family-remittances-june17-4blog_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85" y="0"/>
            <a:ext cx="10527631" cy="6858000"/>
          </a:xfrm>
          <a:prstGeom prst="rect">
            <a:avLst/>
          </a:prstGeom>
        </p:spPr>
      </p:pic>
    </p:spTree>
    <p:extLst>
      <p:ext uri="{BB962C8B-B14F-4D97-AF65-F5344CB8AC3E}">
        <p14:creationId xmlns:p14="http://schemas.microsoft.com/office/powerpoint/2010/main" val="32767565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FB427-AF0E-DC44-A434-50CD5D6F8077}"/>
              </a:ext>
            </a:extLst>
          </p:cNvPr>
          <p:cNvSpPr>
            <a:spLocks noGrp="1"/>
          </p:cNvSpPr>
          <p:nvPr>
            <p:ph type="title"/>
          </p:nvPr>
        </p:nvSpPr>
        <p:spPr/>
        <p:txBody>
          <a:bodyPr/>
          <a:lstStyle/>
          <a:p>
            <a:r>
              <a:rPr lang="en-US" dirty="0"/>
              <a:t>Unlike any previous ICO</a:t>
            </a:r>
          </a:p>
        </p:txBody>
      </p:sp>
      <p:sp>
        <p:nvSpPr>
          <p:cNvPr id="3" name="Content Placeholder 2">
            <a:extLst>
              <a:ext uri="{FF2B5EF4-FFF2-40B4-BE49-F238E27FC236}">
                <a16:creationId xmlns:a16="http://schemas.microsoft.com/office/drawing/2014/main" id="{3D79A880-AF89-B34A-9616-1895FDE0C5EE}"/>
              </a:ext>
            </a:extLst>
          </p:cNvPr>
          <p:cNvSpPr>
            <a:spLocks noGrp="1"/>
          </p:cNvSpPr>
          <p:nvPr>
            <p:ph idx="1"/>
          </p:nvPr>
        </p:nvSpPr>
        <p:spPr/>
        <p:txBody>
          <a:bodyPr/>
          <a:lstStyle/>
          <a:p>
            <a:r>
              <a:rPr lang="en-US" dirty="0"/>
              <a:t>Proposing a new financial platform</a:t>
            </a:r>
          </a:p>
        </p:txBody>
      </p:sp>
      <p:pic>
        <p:nvPicPr>
          <p:cNvPr id="5" name="Picture 4">
            <a:extLst>
              <a:ext uri="{FF2B5EF4-FFF2-40B4-BE49-F238E27FC236}">
                <a16:creationId xmlns:a16="http://schemas.microsoft.com/office/drawing/2014/main" id="{B35D6E2A-A3A2-9B4B-B2CA-168385BD71D9}"/>
              </a:ext>
            </a:extLst>
          </p:cNvPr>
          <p:cNvPicPr>
            <a:picLocks noChangeAspect="1"/>
          </p:cNvPicPr>
          <p:nvPr/>
        </p:nvPicPr>
        <p:blipFill>
          <a:blip r:embed="rId3"/>
          <a:stretch>
            <a:fillRect/>
          </a:stretch>
        </p:blipFill>
        <p:spPr>
          <a:xfrm>
            <a:off x="2932525" y="2654300"/>
            <a:ext cx="6326949" cy="3657600"/>
          </a:xfrm>
          <a:prstGeom prst="rect">
            <a:avLst/>
          </a:prstGeom>
        </p:spPr>
      </p:pic>
      <p:sp>
        <p:nvSpPr>
          <p:cNvPr id="6" name="TextBox 5">
            <a:extLst>
              <a:ext uri="{FF2B5EF4-FFF2-40B4-BE49-F238E27FC236}">
                <a16:creationId xmlns:a16="http://schemas.microsoft.com/office/drawing/2014/main" id="{DDD6094B-2D29-0C46-9D92-86939825B46E}"/>
              </a:ext>
            </a:extLst>
          </p:cNvPr>
          <p:cNvSpPr txBox="1"/>
          <p:nvPr/>
        </p:nvSpPr>
        <p:spPr>
          <a:xfrm>
            <a:off x="1010283" y="4021435"/>
            <a:ext cx="1750159" cy="923330"/>
          </a:xfrm>
          <a:prstGeom prst="rect">
            <a:avLst/>
          </a:prstGeom>
          <a:noFill/>
        </p:spPr>
        <p:txBody>
          <a:bodyPr wrap="none" rtlCol="0">
            <a:spAutoFit/>
          </a:bodyPr>
          <a:lstStyle/>
          <a:p>
            <a:pPr algn="ctr"/>
            <a:r>
              <a:rPr lang="en-US" dirty="0"/>
              <a:t>Ethereum</a:t>
            </a:r>
          </a:p>
          <a:p>
            <a:pPr algn="ctr"/>
            <a:r>
              <a:rPr lang="en-US" dirty="0"/>
              <a:t>Market Cap High</a:t>
            </a:r>
          </a:p>
          <a:p>
            <a:pPr algn="ctr"/>
            <a:r>
              <a:rPr lang="en-US" dirty="0"/>
              <a:t>$135 Billion</a:t>
            </a:r>
          </a:p>
        </p:txBody>
      </p:sp>
    </p:spTree>
    <p:extLst>
      <p:ext uri="{BB962C8B-B14F-4D97-AF65-F5344CB8AC3E}">
        <p14:creationId xmlns:p14="http://schemas.microsoft.com/office/powerpoint/2010/main" val="27309974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BAD69F-9E52-3A4F-B5D8-8DD692077BF1}"/>
              </a:ext>
            </a:extLst>
          </p:cNvPr>
          <p:cNvPicPr>
            <a:picLocks noChangeAspect="1"/>
          </p:cNvPicPr>
          <p:nvPr/>
        </p:nvPicPr>
        <p:blipFill rotWithShape="1">
          <a:blip r:embed="rId3"/>
          <a:srcRect r="2394"/>
          <a:stretch/>
        </p:blipFill>
        <p:spPr>
          <a:xfrm>
            <a:off x="0" y="0"/>
            <a:ext cx="12192000" cy="6858000"/>
          </a:xfrm>
          <a:prstGeom prst="rect">
            <a:avLst/>
          </a:prstGeom>
        </p:spPr>
      </p:pic>
      <p:sp>
        <p:nvSpPr>
          <p:cNvPr id="2" name="TextBox 1">
            <a:extLst>
              <a:ext uri="{FF2B5EF4-FFF2-40B4-BE49-F238E27FC236}">
                <a16:creationId xmlns:a16="http://schemas.microsoft.com/office/drawing/2014/main" id="{C679FE57-9EFE-9445-87DF-370CA4BF44F1}"/>
              </a:ext>
            </a:extLst>
          </p:cNvPr>
          <p:cNvSpPr txBox="1"/>
          <p:nvPr/>
        </p:nvSpPr>
        <p:spPr>
          <a:xfrm>
            <a:off x="4985760" y="6338806"/>
            <a:ext cx="2220480" cy="461665"/>
          </a:xfrm>
          <a:prstGeom prst="rect">
            <a:avLst/>
          </a:prstGeom>
          <a:noFill/>
        </p:spPr>
        <p:txBody>
          <a:bodyPr wrap="none" rtlCol="0">
            <a:spAutoFit/>
          </a:bodyPr>
          <a:lstStyle/>
          <a:p>
            <a:r>
              <a:rPr lang="en-US" sz="2400" noProof="1">
                <a:solidFill>
                  <a:schemeClr val="tx1">
                    <a:lumMod val="50000"/>
                    <a:lumOff val="50000"/>
                  </a:schemeClr>
                </a:solidFill>
                <a:latin typeface="Calibri" panose="020F0502020204030204" pitchFamily="34" charset="0"/>
                <a:cs typeface="Calibri" panose="020F0502020204030204" pitchFamily="34" charset="0"/>
              </a:rPr>
              <a:t>https://libra.org</a:t>
            </a:r>
          </a:p>
        </p:txBody>
      </p:sp>
    </p:spTree>
    <p:extLst>
      <p:ext uri="{BB962C8B-B14F-4D97-AF65-F5344CB8AC3E}">
        <p14:creationId xmlns:p14="http://schemas.microsoft.com/office/powerpoint/2010/main" val="3046704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C3BB66-A7BD-B943-9C89-97D6D44479E6}"/>
              </a:ext>
            </a:extLst>
          </p:cNvPr>
          <p:cNvPicPr>
            <a:picLocks noChangeAspect="1"/>
          </p:cNvPicPr>
          <p:nvPr/>
        </p:nvPicPr>
        <p:blipFill>
          <a:blip r:embed="rId3"/>
          <a:stretch>
            <a:fillRect/>
          </a:stretch>
        </p:blipFill>
        <p:spPr>
          <a:xfrm>
            <a:off x="1498982" y="105135"/>
            <a:ext cx="9340909" cy="3200400"/>
          </a:xfrm>
          <a:prstGeom prst="rect">
            <a:avLst/>
          </a:prstGeom>
        </p:spPr>
      </p:pic>
      <p:pic>
        <p:nvPicPr>
          <p:cNvPr id="7" name="Picture 6">
            <a:extLst>
              <a:ext uri="{FF2B5EF4-FFF2-40B4-BE49-F238E27FC236}">
                <a16:creationId xmlns:a16="http://schemas.microsoft.com/office/drawing/2014/main" id="{F5DBF1B2-0C1B-8449-8473-7AC62032EF7D}"/>
              </a:ext>
            </a:extLst>
          </p:cNvPr>
          <p:cNvPicPr>
            <a:picLocks noChangeAspect="1"/>
          </p:cNvPicPr>
          <p:nvPr/>
        </p:nvPicPr>
        <p:blipFill>
          <a:blip r:embed="rId4"/>
          <a:stretch>
            <a:fillRect/>
          </a:stretch>
        </p:blipFill>
        <p:spPr>
          <a:xfrm>
            <a:off x="1517244" y="3429000"/>
            <a:ext cx="9322647" cy="3200400"/>
          </a:xfrm>
          <a:prstGeom prst="rect">
            <a:avLst/>
          </a:prstGeom>
        </p:spPr>
      </p:pic>
    </p:spTree>
    <p:extLst>
      <p:ext uri="{BB962C8B-B14F-4D97-AF65-F5344CB8AC3E}">
        <p14:creationId xmlns:p14="http://schemas.microsoft.com/office/powerpoint/2010/main" val="34981065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F6F-5B8E-5D43-9AD8-A293194B563A}"/>
              </a:ext>
            </a:extLst>
          </p:cNvPr>
          <p:cNvSpPr txBox="1"/>
          <p:nvPr/>
        </p:nvSpPr>
        <p:spPr>
          <a:xfrm>
            <a:off x="3680916" y="2644170"/>
            <a:ext cx="4830168" cy="1569660"/>
          </a:xfrm>
          <a:prstGeom prst="rect">
            <a:avLst/>
          </a:prstGeom>
          <a:noFill/>
        </p:spPr>
        <p:txBody>
          <a:bodyPr wrap="none" rtlCol="0">
            <a:spAutoFit/>
          </a:bodyPr>
          <a:lstStyle/>
          <a:p>
            <a:r>
              <a:rPr lang="en-US" sz="9600" dirty="0"/>
              <a:t>Concerns</a:t>
            </a:r>
          </a:p>
        </p:txBody>
      </p:sp>
      <p:pic>
        <p:nvPicPr>
          <p:cNvPr id="4" name="Picture 3">
            <a:extLst>
              <a:ext uri="{FF2B5EF4-FFF2-40B4-BE49-F238E27FC236}">
                <a16:creationId xmlns:a16="http://schemas.microsoft.com/office/drawing/2014/main" id="{684F1435-0876-AF4A-95F7-D3C88A3F709C}"/>
              </a:ext>
            </a:extLst>
          </p:cNvPr>
          <p:cNvPicPr>
            <a:picLocks noChangeAspect="1"/>
          </p:cNvPicPr>
          <p:nvPr/>
        </p:nvPicPr>
        <p:blipFill>
          <a:blip r:embed="rId3"/>
          <a:stretch>
            <a:fillRect/>
          </a:stretch>
        </p:blipFill>
        <p:spPr>
          <a:xfrm>
            <a:off x="3178173" y="300504"/>
            <a:ext cx="3378200" cy="2489200"/>
          </a:xfrm>
          <a:prstGeom prst="rect">
            <a:avLst/>
          </a:prstGeom>
        </p:spPr>
      </p:pic>
      <p:pic>
        <p:nvPicPr>
          <p:cNvPr id="5" name="Picture 4" descr="File:Warning sign font awesome-red.svg - Wikimedia Commons">
            <a:extLst>
              <a:ext uri="{FF2B5EF4-FFF2-40B4-BE49-F238E27FC236}">
                <a16:creationId xmlns:a16="http://schemas.microsoft.com/office/drawing/2014/main" id="{20C331DC-96E3-2048-8CA2-8D0E53D918F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104568" y="557937"/>
            <a:ext cx="1828800" cy="1828800"/>
          </a:xfrm>
          <a:prstGeom prst="rect">
            <a:avLst/>
          </a:prstGeom>
        </p:spPr>
      </p:pic>
    </p:spTree>
    <p:extLst>
      <p:ext uri="{BB962C8B-B14F-4D97-AF65-F5344CB8AC3E}">
        <p14:creationId xmlns:p14="http://schemas.microsoft.com/office/powerpoint/2010/main" val="20900523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0221" b="20221"/>
          <a:stretch/>
        </p:blipFill>
        <p:spPr>
          <a:xfrm>
            <a:off x="0" y="0"/>
            <a:ext cx="12192000" cy="6858000"/>
          </a:xfrm>
          <a:prstGeom prst="rect">
            <a:avLst/>
          </a:prstGeom>
        </p:spPr>
      </p:pic>
    </p:spTree>
    <p:extLst>
      <p:ext uri="{BB962C8B-B14F-4D97-AF65-F5344CB8AC3E}">
        <p14:creationId xmlns:p14="http://schemas.microsoft.com/office/powerpoint/2010/main" val="39283100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pers.jpg"/>
          <p:cNvPicPr>
            <a:picLocks noChangeAspect="1"/>
          </p:cNvPicPr>
          <p:nvPr/>
        </p:nvPicPr>
        <p:blipFill rotWithShape="1">
          <a:blip r:embed="rId3">
            <a:extLst>
              <a:ext uri="{28A0092B-C50C-407E-A947-70E740481C1C}">
                <a14:useLocalDpi xmlns:a14="http://schemas.microsoft.com/office/drawing/2010/main" val="0"/>
              </a:ext>
            </a:extLst>
          </a:blip>
          <a:srcRect t="16920" b="8206"/>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DF42F3C-2669-E843-AF87-DFAB7F594006}"/>
              </a:ext>
            </a:extLst>
          </p:cNvPr>
          <p:cNvSpPr/>
          <p:nvPr/>
        </p:nvSpPr>
        <p:spPr>
          <a:xfrm>
            <a:off x="1" y="2730500"/>
            <a:ext cx="12192000" cy="139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Regulation</a:t>
            </a:r>
          </a:p>
        </p:txBody>
      </p:sp>
    </p:spTree>
    <p:extLst>
      <p:ext uri="{BB962C8B-B14F-4D97-AF65-F5344CB8AC3E}">
        <p14:creationId xmlns:p14="http://schemas.microsoft.com/office/powerpoint/2010/main" val="18696102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13F914-D596-2E40-B93C-6C8045D6EC21}"/>
              </a:ext>
            </a:extLst>
          </p:cNvPr>
          <p:cNvPicPr>
            <a:picLocks noChangeAspect="1"/>
          </p:cNvPicPr>
          <p:nvPr/>
        </p:nvPicPr>
        <p:blipFill rotWithShape="1">
          <a:blip r:embed="rId3"/>
          <a:srcRect t="7874" b="7874"/>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855298C7-1908-2141-9B92-7D10EA1A1623}"/>
              </a:ext>
            </a:extLst>
          </p:cNvPr>
          <p:cNvSpPr/>
          <p:nvPr/>
        </p:nvSpPr>
        <p:spPr>
          <a:xfrm>
            <a:off x="481780" y="327374"/>
            <a:ext cx="11567652" cy="1200329"/>
          </a:xfrm>
          <a:prstGeom prst="rect">
            <a:avLst/>
          </a:prstGeom>
          <a:solidFill>
            <a:schemeClr val="tx1">
              <a:alpha val="50000"/>
            </a:schemeClr>
          </a:solidFill>
        </p:spPr>
        <p:txBody>
          <a:bodyPr wrap="square">
            <a:spAutoFit/>
          </a:bodyPr>
          <a:lstStyle/>
          <a:p>
            <a:r>
              <a:rPr lang="en-US" sz="2400" b="0" i="0" dirty="0">
                <a:solidFill>
                  <a:schemeClr val="bg1"/>
                </a:solidFill>
                <a:effectLst/>
                <a:latin typeface="opensans"/>
              </a:rPr>
              <a:t>I don’t think that the project can go forward ... without there being broad satisfaction with the way the company has addressed money laundering, all of those things -</a:t>
            </a:r>
            <a:r>
              <a:rPr lang="en-US" sz="2400" i="1" dirty="0">
                <a:solidFill>
                  <a:schemeClr val="bg1"/>
                </a:solidFill>
                <a:effectLst/>
                <a:latin typeface="opensans"/>
              </a:rPr>
              <a:t> </a:t>
            </a:r>
            <a:r>
              <a:rPr lang="en-US" sz="2400" i="1" dirty="0">
                <a:solidFill>
                  <a:schemeClr val="bg1"/>
                </a:solidFill>
              </a:rPr>
              <a:t>Jerome Powell, chairman of the US Federal Reserve,</a:t>
            </a:r>
          </a:p>
        </p:txBody>
      </p:sp>
    </p:spTree>
    <p:extLst>
      <p:ext uri="{BB962C8B-B14F-4D97-AF65-F5344CB8AC3E}">
        <p14:creationId xmlns:p14="http://schemas.microsoft.com/office/powerpoint/2010/main" val="34252796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3E540-03E9-2E42-975E-75676AFB84EC}"/>
              </a:ext>
            </a:extLst>
          </p:cNvPr>
          <p:cNvPicPr>
            <a:picLocks noChangeAspect="1"/>
          </p:cNvPicPr>
          <p:nvPr/>
        </p:nvPicPr>
        <p:blipFill rotWithShape="1">
          <a:blip r:embed="rId3"/>
          <a:srcRect b="6425"/>
          <a:stretch/>
        </p:blipFill>
        <p:spPr>
          <a:xfrm>
            <a:off x="1070197" y="-1"/>
            <a:ext cx="10051606" cy="6858001"/>
          </a:xfrm>
          <a:prstGeom prst="rect">
            <a:avLst/>
          </a:prstGeom>
        </p:spPr>
      </p:pic>
    </p:spTree>
    <p:extLst>
      <p:ext uri="{BB962C8B-B14F-4D97-AF65-F5344CB8AC3E}">
        <p14:creationId xmlns:p14="http://schemas.microsoft.com/office/powerpoint/2010/main" val="19574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76F34E-BEF6-4344-A4D8-EF0D9C693F97}"/>
              </a:ext>
            </a:extLst>
          </p:cNvPr>
          <p:cNvPicPr>
            <a:picLocks noChangeAspect="1"/>
          </p:cNvPicPr>
          <p:nvPr/>
        </p:nvPicPr>
        <p:blipFill rotWithShape="1">
          <a:blip r:embed="rId3"/>
          <a:srcRect b="14749"/>
          <a:stretch/>
        </p:blipFill>
        <p:spPr>
          <a:xfrm>
            <a:off x="0" y="0"/>
            <a:ext cx="12192000" cy="6858000"/>
          </a:xfrm>
          <a:prstGeom prst="rect">
            <a:avLst/>
          </a:prstGeom>
        </p:spPr>
      </p:pic>
    </p:spTree>
    <p:extLst>
      <p:ext uri="{BB962C8B-B14F-4D97-AF65-F5344CB8AC3E}">
        <p14:creationId xmlns:p14="http://schemas.microsoft.com/office/powerpoint/2010/main" val="2762522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2595</TotalTime>
  <Words>1687</Words>
  <Application>Microsoft Macintosh PowerPoint</Application>
  <PresentationFormat>Widescreen</PresentationFormat>
  <Paragraphs>450</Paragraphs>
  <Slides>118</Slides>
  <Notes>108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Arial</vt:lpstr>
      <vt:lpstr>Calibri</vt:lpstr>
      <vt:lpstr>Calibri Light</vt:lpstr>
      <vt:lpstr>opensans</vt:lpstr>
      <vt:lpstr>Office Theme</vt:lpstr>
      <vt:lpstr>PowerPoint Presentation</vt:lpstr>
      <vt:lpstr>What is it?</vt:lpstr>
      <vt:lpstr>What is it for?</vt:lpstr>
      <vt:lpstr>How do you get, store, use, cash out?</vt:lpstr>
      <vt:lpstr>PowerPoint Presentation</vt:lpstr>
      <vt:lpstr>PowerPoint Presentation</vt:lpstr>
      <vt:lpstr>PowerPoint Presentation</vt:lpstr>
      <vt:lpstr>Disruption</vt:lpstr>
      <vt:lpstr>Unbanked</vt:lpstr>
      <vt:lpstr>PowerPoint Presentation</vt:lpstr>
      <vt:lpstr>PowerPoint Presentation</vt:lpstr>
      <vt:lpstr>Bitcoin &amp; Ethereum are for nerds</vt:lpstr>
      <vt:lpstr>Scalability challenges of public blockchain</vt:lpstr>
      <vt:lpstr>FB’s ecosystem</vt:lpstr>
      <vt:lpstr>Goal</vt:lpstr>
      <vt:lpstr>PowerPoint Presentation</vt:lpstr>
      <vt:lpstr>PowerPoint Presentation</vt:lpstr>
      <vt:lpstr>PowerPoint Presentation</vt:lpstr>
      <vt:lpstr>Libra Foundation</vt:lpstr>
      <vt:lpstr>Members</vt:lpstr>
      <vt:lpstr>Membership Requirements</vt:lpstr>
      <vt:lpstr>28 founding members</vt:lpstr>
      <vt:lpstr>PowerPoint Presentation</vt:lpstr>
      <vt:lpstr>100 founding members - target</vt:lpstr>
      <vt:lpstr>Switzerland</vt:lpstr>
      <vt:lpstr>PowerPoint Presentation</vt:lpstr>
      <vt:lpstr>Stablecoin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Reserve</vt:lpstr>
      <vt:lpstr>PowerPoint Presentation</vt:lpstr>
      <vt:lpstr>Public Blockchains</vt:lpstr>
      <vt:lpstr>Libra</vt:lpstr>
      <vt:lpstr>Safety Precautions</vt:lpstr>
      <vt:lpstr>Proof-of-stake</vt:lpstr>
      <vt:lpstr>PowerPoint Presentation</vt:lpstr>
      <vt:lpstr>PowerPoint Presentation</vt:lpstr>
      <vt:lpstr>PowerPoint Presentation</vt:lpstr>
      <vt:lpstr>PowerPoint Presentation</vt:lpstr>
      <vt:lpstr>PowerPoint Presentation</vt:lpstr>
      <vt:lpstr>Move</vt:lpstr>
      <vt:lpstr>Properties</vt:lpstr>
      <vt:lpstr>Sample capabilities</vt:lpstr>
      <vt:lpstr>Open</vt:lpstr>
      <vt:lpstr>Developer Beta Mode</vt:lpstr>
      <vt:lpstr>Libra Core</vt:lpstr>
      <vt:lpstr>PowerPoint Presentation</vt:lpstr>
      <vt:lpstr>PowerPoint Presentation</vt:lpstr>
      <vt:lpstr>Incentives</vt:lpstr>
      <vt:lpstr>Know Your Customer - KYC</vt:lpstr>
      <vt:lpstr>% Cash 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support</vt:lpstr>
      <vt:lpstr>PowerPoint Presentation</vt:lpstr>
      <vt:lpstr>Calibra</vt:lpstr>
      <vt:lpstr>FB</vt:lpstr>
      <vt:lpstr>Platform is open</vt:lpstr>
      <vt:lpstr>Decentralized</vt:lpstr>
      <vt:lpstr>PowerPoint Presentation</vt:lpstr>
      <vt:lpstr>Interest</vt:lpstr>
      <vt:lpstr>Ad Sales Growth</vt:lpstr>
      <vt:lpstr>Additional Services</vt:lpstr>
      <vt:lpstr>PowerPoint Presentation</vt:lpstr>
      <vt:lpstr>PowerPoint Presentation</vt:lpstr>
      <vt:lpstr>PowerPoint Presentation</vt:lpstr>
      <vt:lpstr>PowerPoint Presentation</vt:lpstr>
      <vt:lpstr>Unlike any previous 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Concerns</vt:lpstr>
      <vt:lpstr>What do banks do?</vt:lpstr>
      <vt:lpstr>Government &amp; Technology</vt:lpstr>
      <vt:lpstr>PowerPoint Presentation</vt:lpstr>
      <vt:lpstr>PowerPoint Presentation</vt:lpstr>
      <vt:lpstr>Libra</vt:lpstr>
      <vt:lpstr>Libra Investment token</vt:lpstr>
      <vt:lpstr>PowerPoint Presentation</vt:lpstr>
      <vt:lpstr>Let’s consider the U.S. economy</vt:lpstr>
      <vt:lpstr>Consider M1</vt:lpstr>
      <vt:lpstr>$10 M investment</vt:lpstr>
      <vt:lpstr>Consider M2</vt:lpstr>
      <vt:lpstr>$10 M investment</vt:lpstr>
      <vt:lpstr>Consider 25% of M2 for Global Adoption</vt:lpstr>
      <vt:lpstr>$10 M investment</vt:lpstr>
      <vt:lpstr>Derivatives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dc:title>
  <dc:creator>Microsoft Office User</dc:creator>
  <cp:lastModifiedBy>Microsoft Office User</cp:lastModifiedBy>
  <cp:revision>119</cp:revision>
  <dcterms:created xsi:type="dcterms:W3CDTF">2019-07-23T01:53:07Z</dcterms:created>
  <dcterms:modified xsi:type="dcterms:W3CDTF">2019-07-27T00:51:27Z</dcterms:modified>
</cp:coreProperties>
</file>